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42"/>
  </p:notesMasterIdLst>
  <p:handoutMasterIdLst>
    <p:handoutMasterId r:id="rId43"/>
  </p:handoutMasterIdLst>
  <p:sldIdLst>
    <p:sldId id="450" r:id="rId2"/>
    <p:sldId id="402" r:id="rId3"/>
    <p:sldId id="435" r:id="rId4"/>
    <p:sldId id="344" r:id="rId5"/>
    <p:sldId id="345" r:id="rId6"/>
    <p:sldId id="346" r:id="rId7"/>
    <p:sldId id="354" r:id="rId8"/>
    <p:sldId id="356" r:id="rId9"/>
    <p:sldId id="357" r:id="rId10"/>
    <p:sldId id="355" r:id="rId11"/>
    <p:sldId id="358" r:id="rId12"/>
    <p:sldId id="444" r:id="rId13"/>
    <p:sldId id="445" r:id="rId14"/>
    <p:sldId id="347" r:id="rId15"/>
    <p:sldId id="349" r:id="rId16"/>
    <p:sldId id="360" r:id="rId17"/>
    <p:sldId id="350" r:id="rId18"/>
    <p:sldId id="351" r:id="rId19"/>
    <p:sldId id="353" r:id="rId20"/>
    <p:sldId id="362" r:id="rId21"/>
    <p:sldId id="363" r:id="rId22"/>
    <p:sldId id="364" r:id="rId23"/>
    <p:sldId id="365" r:id="rId24"/>
    <p:sldId id="366" r:id="rId25"/>
    <p:sldId id="436" r:id="rId26"/>
    <p:sldId id="376" r:id="rId27"/>
    <p:sldId id="378" r:id="rId28"/>
    <p:sldId id="379" r:id="rId29"/>
    <p:sldId id="439" r:id="rId30"/>
    <p:sldId id="437" r:id="rId31"/>
    <p:sldId id="438" r:id="rId32"/>
    <p:sldId id="442" r:id="rId33"/>
    <p:sldId id="383" r:id="rId34"/>
    <p:sldId id="384" r:id="rId35"/>
    <p:sldId id="404" r:id="rId36"/>
    <p:sldId id="386" r:id="rId37"/>
    <p:sldId id="387" r:id="rId38"/>
    <p:sldId id="400" r:id="rId39"/>
    <p:sldId id="389" r:id="rId40"/>
    <p:sldId id="441" r:id="rId41"/>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808000"/>
    <a:srgbClr val="40008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70" autoAdjust="0"/>
    <p:restoredTop sz="87634" autoAdjust="0"/>
  </p:normalViewPr>
  <p:slideViewPr>
    <p:cSldViewPr>
      <p:cViewPr>
        <p:scale>
          <a:sx n="57" d="100"/>
          <a:sy n="57" d="100"/>
        </p:scale>
        <p:origin x="-2016" y="-600"/>
      </p:cViewPr>
      <p:guideLst>
        <p:guide orient="horz" pos="2160"/>
        <p:guide pos="2880"/>
      </p:guideLst>
    </p:cSldViewPr>
  </p:slideViewPr>
  <p:outlineViewPr>
    <p:cViewPr>
      <p:scale>
        <a:sx n="33" d="100"/>
        <a:sy n="33" d="100"/>
      </p:scale>
      <p:origin x="0" y="5664"/>
    </p:cViewPr>
  </p:outlineViewPr>
  <p:notesTextViewPr>
    <p:cViewPr>
      <p:scale>
        <a:sx n="100" d="100"/>
        <a:sy n="100" d="100"/>
      </p:scale>
      <p:origin x="0" y="0"/>
    </p:cViewPr>
  </p:notesTextViewPr>
  <p:sorterViewPr>
    <p:cViewPr>
      <p:scale>
        <a:sx n="40" d="100"/>
        <a:sy n="4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4837" tIns="47418" rIns="94837" bIns="47418" rtlCol="0"/>
          <a:lstStyle>
            <a:lvl1pPr algn="l">
              <a:defRPr sz="1200"/>
            </a:lvl1pPr>
          </a:lstStyle>
          <a:p>
            <a:endParaRPr lang="en-US" dirty="0"/>
          </a:p>
        </p:txBody>
      </p:sp>
      <p:sp>
        <p:nvSpPr>
          <p:cNvPr id="3" name="Date Placeholder 2"/>
          <p:cNvSpPr>
            <a:spLocks noGrp="1"/>
          </p:cNvSpPr>
          <p:nvPr>
            <p:ph type="dt" sz="quarter" idx="1"/>
          </p:nvPr>
        </p:nvSpPr>
        <p:spPr>
          <a:xfrm>
            <a:off x="4142961" y="0"/>
            <a:ext cx="3170583" cy="480388"/>
          </a:xfrm>
          <a:prstGeom prst="rect">
            <a:avLst/>
          </a:prstGeom>
        </p:spPr>
        <p:txBody>
          <a:bodyPr vert="horz" lIns="94837" tIns="47418" rIns="94837" bIns="47418" rtlCol="0"/>
          <a:lstStyle>
            <a:lvl1pPr algn="r">
              <a:defRPr sz="1200"/>
            </a:lvl1pPr>
          </a:lstStyle>
          <a:p>
            <a:fld id="{91FD702F-464D-44AD-BB5A-866869F6CCDF}" type="datetimeFigureOut">
              <a:rPr lang="en-US" smtClean="0"/>
              <a:pPr/>
              <a:t>5/2/2012</a:t>
            </a:fld>
            <a:endParaRPr lang="en-US" dirty="0"/>
          </a:p>
        </p:txBody>
      </p:sp>
      <p:sp>
        <p:nvSpPr>
          <p:cNvPr id="4" name="Footer Placeholder 3"/>
          <p:cNvSpPr>
            <a:spLocks noGrp="1"/>
          </p:cNvSpPr>
          <p:nvPr>
            <p:ph type="ftr" sz="quarter" idx="2"/>
          </p:nvPr>
        </p:nvSpPr>
        <p:spPr>
          <a:xfrm>
            <a:off x="1" y="9119173"/>
            <a:ext cx="3170583" cy="480388"/>
          </a:xfrm>
          <a:prstGeom prst="rect">
            <a:avLst/>
          </a:prstGeom>
        </p:spPr>
        <p:txBody>
          <a:bodyPr vert="horz" lIns="94837" tIns="47418" rIns="94837" bIns="4741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2961" y="9119173"/>
            <a:ext cx="3170583" cy="480388"/>
          </a:xfrm>
          <a:prstGeom prst="rect">
            <a:avLst/>
          </a:prstGeom>
        </p:spPr>
        <p:txBody>
          <a:bodyPr vert="horz" lIns="94837" tIns="47418" rIns="94837" bIns="47418" rtlCol="0" anchor="b"/>
          <a:lstStyle>
            <a:lvl1pPr algn="r">
              <a:defRPr sz="1200"/>
            </a:lvl1pPr>
          </a:lstStyle>
          <a:p>
            <a:fld id="{76A8BC2A-2489-4AFB-9848-7AE91EA78144}" type="slidenum">
              <a:rPr lang="en-US" smtClean="0"/>
              <a:pPr/>
              <a:t>‹#›</a:t>
            </a:fld>
            <a:endParaRPr lang="en-US" dirty="0"/>
          </a:p>
        </p:txBody>
      </p:sp>
    </p:spTree>
    <p:extLst>
      <p:ext uri="{BB962C8B-B14F-4D97-AF65-F5344CB8AC3E}">
        <p14:creationId xmlns="" xmlns:p14="http://schemas.microsoft.com/office/powerpoint/2010/main" val="701725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69920" cy="480060"/>
          </a:xfrm>
          <a:prstGeom prst="rect">
            <a:avLst/>
          </a:prstGeom>
          <a:noFill/>
          <a:ln w="9525">
            <a:noFill/>
            <a:miter lim="800000"/>
            <a:headEnd/>
            <a:tailEnd/>
          </a:ln>
        </p:spPr>
        <p:txBody>
          <a:bodyPr vert="horz" wrap="square" lIns="96633" tIns="48317" rIns="96633" bIns="48317" numCol="1" anchor="t" anchorCtr="0" compatLnSpc="1">
            <a:prstTxWarp prst="textNoShape">
              <a:avLst/>
            </a:prstTxWarp>
          </a:bodyPr>
          <a:lstStyle>
            <a:lvl1pPr>
              <a:defRPr sz="1300"/>
            </a:lvl1pPr>
          </a:lstStyle>
          <a:p>
            <a:endParaRPr lang="en-US" dirty="0"/>
          </a:p>
        </p:txBody>
      </p:sp>
      <p:sp>
        <p:nvSpPr>
          <p:cNvPr id="17411" name="Rectangle 3"/>
          <p:cNvSpPr>
            <a:spLocks noGrp="1" noChangeArrowheads="1"/>
          </p:cNvSpPr>
          <p:nvPr>
            <p:ph type="dt" idx="1"/>
          </p:nvPr>
        </p:nvSpPr>
        <p:spPr bwMode="auto">
          <a:xfrm>
            <a:off x="4145280" y="0"/>
            <a:ext cx="3169920" cy="480060"/>
          </a:xfrm>
          <a:prstGeom prst="rect">
            <a:avLst/>
          </a:prstGeom>
          <a:noFill/>
          <a:ln w="9525">
            <a:noFill/>
            <a:miter lim="800000"/>
            <a:headEnd/>
            <a:tailEnd/>
          </a:ln>
        </p:spPr>
        <p:txBody>
          <a:bodyPr vert="horz" wrap="square" lIns="96633" tIns="48317" rIns="96633" bIns="48317" numCol="1" anchor="t" anchorCtr="0" compatLnSpc="1">
            <a:prstTxWarp prst="textNoShape">
              <a:avLst/>
            </a:prstTxWarp>
          </a:bodyPr>
          <a:lstStyle>
            <a:lvl1pPr algn="r">
              <a:defRPr sz="1300"/>
            </a:lvl1pPr>
          </a:lstStyle>
          <a:p>
            <a:endParaRPr lang="en-US" dirty="0"/>
          </a:p>
        </p:txBody>
      </p:sp>
      <p:sp>
        <p:nvSpPr>
          <p:cNvPr id="410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975360" y="4560570"/>
            <a:ext cx="5364480" cy="4320540"/>
          </a:xfrm>
          <a:prstGeom prst="rect">
            <a:avLst/>
          </a:prstGeom>
          <a:noFill/>
          <a:ln w="9525">
            <a:noFill/>
            <a:miter lim="800000"/>
            <a:headEnd/>
            <a:tailEnd/>
          </a:ln>
        </p:spPr>
        <p:txBody>
          <a:bodyPr vert="horz" wrap="square" lIns="96633" tIns="48317" rIns="96633" bIns="483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0" y="9121140"/>
            <a:ext cx="3169920" cy="480060"/>
          </a:xfrm>
          <a:prstGeom prst="rect">
            <a:avLst/>
          </a:prstGeom>
          <a:noFill/>
          <a:ln w="9525">
            <a:noFill/>
            <a:miter lim="800000"/>
            <a:headEnd/>
            <a:tailEnd/>
          </a:ln>
        </p:spPr>
        <p:txBody>
          <a:bodyPr vert="horz" wrap="square" lIns="96633" tIns="48317" rIns="96633" bIns="48317" numCol="1" anchor="b" anchorCtr="0" compatLnSpc="1">
            <a:prstTxWarp prst="textNoShape">
              <a:avLst/>
            </a:prstTxWarp>
          </a:bodyPr>
          <a:lstStyle>
            <a:lvl1pPr>
              <a:defRPr sz="1300"/>
            </a:lvl1pPr>
          </a:lstStyle>
          <a:p>
            <a:endParaRPr lang="en-US" dirty="0"/>
          </a:p>
        </p:txBody>
      </p:sp>
      <p:sp>
        <p:nvSpPr>
          <p:cNvPr id="17415" name="Rectangle 7"/>
          <p:cNvSpPr>
            <a:spLocks noGrp="1" noChangeArrowheads="1"/>
          </p:cNvSpPr>
          <p:nvPr>
            <p:ph type="sldNum" sz="quarter" idx="5"/>
          </p:nvPr>
        </p:nvSpPr>
        <p:spPr bwMode="auto">
          <a:xfrm>
            <a:off x="4145280" y="9121140"/>
            <a:ext cx="3169920" cy="480060"/>
          </a:xfrm>
          <a:prstGeom prst="rect">
            <a:avLst/>
          </a:prstGeom>
          <a:noFill/>
          <a:ln w="9525">
            <a:noFill/>
            <a:miter lim="800000"/>
            <a:headEnd/>
            <a:tailEnd/>
          </a:ln>
        </p:spPr>
        <p:txBody>
          <a:bodyPr vert="horz" wrap="square" lIns="96633" tIns="48317" rIns="96633" bIns="48317" numCol="1" anchor="b" anchorCtr="0" compatLnSpc="1">
            <a:prstTxWarp prst="textNoShape">
              <a:avLst/>
            </a:prstTxWarp>
          </a:bodyPr>
          <a:lstStyle>
            <a:lvl1pPr algn="r">
              <a:defRPr sz="1300"/>
            </a:lvl1pPr>
          </a:lstStyle>
          <a:p>
            <a:fld id="{24BB11FB-26F6-417A-A1F6-316309385218}" type="slidenum">
              <a:rPr lang="en-US"/>
              <a:pPr/>
              <a:t>‹#›</a:t>
            </a:fld>
            <a:endParaRPr lang="en-US" dirty="0"/>
          </a:p>
        </p:txBody>
      </p:sp>
    </p:spTree>
    <p:extLst>
      <p:ext uri="{BB962C8B-B14F-4D97-AF65-F5344CB8AC3E}">
        <p14:creationId xmlns="" xmlns:p14="http://schemas.microsoft.com/office/powerpoint/2010/main" val="3468600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10</a:t>
            </a:fld>
            <a:endParaRPr lang="en-US" dirty="0"/>
          </a:p>
        </p:txBody>
      </p:sp>
    </p:spTree>
    <p:extLst>
      <p:ext uri="{BB962C8B-B14F-4D97-AF65-F5344CB8AC3E}">
        <p14:creationId xmlns="" xmlns:p14="http://schemas.microsoft.com/office/powerpoint/2010/main" val="443013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11</a:t>
            </a:fld>
            <a:endParaRPr lang="en-US" dirty="0"/>
          </a:p>
        </p:txBody>
      </p:sp>
    </p:spTree>
    <p:extLst>
      <p:ext uri="{BB962C8B-B14F-4D97-AF65-F5344CB8AC3E}">
        <p14:creationId xmlns="" xmlns:p14="http://schemas.microsoft.com/office/powerpoint/2010/main" val="1836685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13</a:t>
            </a:fld>
            <a:endParaRPr lang="en-US" dirty="0"/>
          </a:p>
        </p:txBody>
      </p:sp>
    </p:spTree>
    <p:extLst>
      <p:ext uri="{BB962C8B-B14F-4D97-AF65-F5344CB8AC3E}">
        <p14:creationId xmlns="" xmlns:p14="http://schemas.microsoft.com/office/powerpoint/2010/main" val="1836685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endParaRPr lang="en-US" dirty="0" smtClean="0"/>
          </a:p>
        </p:txBody>
      </p:sp>
      <p:sp>
        <p:nvSpPr>
          <p:cNvPr id="4" name="Slide Number Placeholder 3"/>
          <p:cNvSpPr>
            <a:spLocks noGrp="1"/>
          </p:cNvSpPr>
          <p:nvPr>
            <p:ph type="sldNum" sz="quarter" idx="10"/>
          </p:nvPr>
        </p:nvSpPr>
        <p:spPr/>
        <p:txBody>
          <a:bodyPr/>
          <a:lstStyle/>
          <a:p>
            <a:fld id="{24BB11FB-26F6-417A-A1F6-316309385218}" type="slidenum">
              <a:rPr lang="en-US" smtClean="0"/>
              <a:pPr/>
              <a:t>14</a:t>
            </a:fld>
            <a:endParaRPr lang="en-US" dirty="0"/>
          </a:p>
        </p:txBody>
      </p:sp>
    </p:spTree>
    <p:extLst>
      <p:ext uri="{BB962C8B-B14F-4D97-AF65-F5344CB8AC3E}">
        <p14:creationId xmlns="" xmlns:p14="http://schemas.microsoft.com/office/powerpoint/2010/main" val="2470083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15</a:t>
            </a:fld>
            <a:endParaRPr lang="en-US" dirty="0"/>
          </a:p>
        </p:txBody>
      </p:sp>
    </p:spTree>
    <p:extLst>
      <p:ext uri="{BB962C8B-B14F-4D97-AF65-F5344CB8AC3E}">
        <p14:creationId xmlns="" xmlns:p14="http://schemas.microsoft.com/office/powerpoint/2010/main" val="173547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4BB11FB-26F6-417A-A1F6-316309385218}"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17</a:t>
            </a:fld>
            <a:endParaRPr lang="en-US" dirty="0"/>
          </a:p>
        </p:txBody>
      </p:sp>
    </p:spTree>
    <p:extLst>
      <p:ext uri="{BB962C8B-B14F-4D97-AF65-F5344CB8AC3E}">
        <p14:creationId xmlns="" xmlns:p14="http://schemas.microsoft.com/office/powerpoint/2010/main" val="14076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66">
              <a:defRPr/>
            </a:pPr>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18</a:t>
            </a:fld>
            <a:endParaRPr lang="en-US" dirty="0"/>
          </a:p>
        </p:txBody>
      </p:sp>
    </p:spTree>
    <p:extLst>
      <p:ext uri="{BB962C8B-B14F-4D97-AF65-F5344CB8AC3E}">
        <p14:creationId xmlns="" xmlns:p14="http://schemas.microsoft.com/office/powerpoint/2010/main" val="2231786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19</a:t>
            </a:fld>
            <a:endParaRPr lang="en-US" dirty="0"/>
          </a:p>
        </p:txBody>
      </p:sp>
    </p:spTree>
    <p:extLst>
      <p:ext uri="{BB962C8B-B14F-4D97-AF65-F5344CB8AC3E}">
        <p14:creationId xmlns="" xmlns:p14="http://schemas.microsoft.com/office/powerpoint/2010/main" val="1977930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a:t>
            </a:fld>
            <a:endParaRPr lang="en-US" dirty="0"/>
          </a:p>
        </p:txBody>
      </p:sp>
    </p:spTree>
    <p:extLst>
      <p:ext uri="{BB962C8B-B14F-4D97-AF65-F5344CB8AC3E}">
        <p14:creationId xmlns="" xmlns:p14="http://schemas.microsoft.com/office/powerpoint/2010/main" val="1080318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20</a:t>
            </a:fld>
            <a:endParaRPr lang="en-US" dirty="0"/>
          </a:p>
        </p:txBody>
      </p:sp>
    </p:spTree>
    <p:extLst>
      <p:ext uri="{BB962C8B-B14F-4D97-AF65-F5344CB8AC3E}">
        <p14:creationId xmlns="" xmlns:p14="http://schemas.microsoft.com/office/powerpoint/2010/main" val="2675412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24BB11FB-26F6-417A-A1F6-316309385218}" type="slidenum">
              <a:rPr lang="en-US" smtClean="0"/>
              <a:pPr/>
              <a:t>21</a:t>
            </a:fld>
            <a:endParaRPr lang="en-US" dirty="0"/>
          </a:p>
        </p:txBody>
      </p:sp>
    </p:spTree>
    <p:extLst>
      <p:ext uri="{BB962C8B-B14F-4D97-AF65-F5344CB8AC3E}">
        <p14:creationId xmlns="" xmlns:p14="http://schemas.microsoft.com/office/powerpoint/2010/main" val="641219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24</a:t>
            </a:fld>
            <a:endParaRPr lang="en-US" dirty="0"/>
          </a:p>
        </p:txBody>
      </p:sp>
    </p:spTree>
    <p:extLst>
      <p:ext uri="{BB962C8B-B14F-4D97-AF65-F5344CB8AC3E}">
        <p14:creationId xmlns="" xmlns:p14="http://schemas.microsoft.com/office/powerpoint/2010/main" val="2788092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26</a:t>
            </a:fld>
            <a:endParaRPr lang="en-US" dirty="0"/>
          </a:p>
        </p:txBody>
      </p:sp>
    </p:spTree>
    <p:extLst>
      <p:ext uri="{BB962C8B-B14F-4D97-AF65-F5344CB8AC3E}">
        <p14:creationId xmlns="" xmlns:p14="http://schemas.microsoft.com/office/powerpoint/2010/main" val="1076361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4BB11FB-26F6-417A-A1F6-316309385218}" type="slidenum">
              <a:rPr lang="en-US" smtClean="0"/>
              <a:pPr/>
              <a:t>27</a:t>
            </a:fld>
            <a:endParaRPr lang="en-US" dirty="0"/>
          </a:p>
        </p:txBody>
      </p:sp>
    </p:spTree>
    <p:extLst>
      <p:ext uri="{BB962C8B-B14F-4D97-AF65-F5344CB8AC3E}">
        <p14:creationId xmlns="" xmlns:p14="http://schemas.microsoft.com/office/powerpoint/2010/main" val="1419986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4BB11FB-26F6-417A-A1F6-316309385218}" type="slidenum">
              <a:rPr lang="en-US" smtClean="0"/>
              <a:pPr/>
              <a:t>28</a:t>
            </a:fld>
            <a:endParaRPr lang="en-US" dirty="0"/>
          </a:p>
        </p:txBody>
      </p:sp>
    </p:spTree>
    <p:extLst>
      <p:ext uri="{BB962C8B-B14F-4D97-AF65-F5344CB8AC3E}">
        <p14:creationId xmlns="" xmlns:p14="http://schemas.microsoft.com/office/powerpoint/2010/main" val="2091269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4BB11FB-26F6-417A-A1F6-316309385218}"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45F4F939-2CD9-4DDD-A29C-60A4A953743C}"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C137262C-202B-4CA5-BC5E-C263AE749245}"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34</a:t>
            </a:fld>
            <a:endParaRPr lang="en-US" dirty="0"/>
          </a:p>
        </p:txBody>
      </p:sp>
    </p:spTree>
    <p:extLst>
      <p:ext uri="{BB962C8B-B14F-4D97-AF65-F5344CB8AC3E}">
        <p14:creationId xmlns="" xmlns:p14="http://schemas.microsoft.com/office/powerpoint/2010/main" val="23473814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35</a:t>
            </a:fld>
            <a:endParaRPr lang="en-US" dirty="0"/>
          </a:p>
        </p:txBody>
      </p:sp>
    </p:spTree>
    <p:extLst>
      <p:ext uri="{BB962C8B-B14F-4D97-AF65-F5344CB8AC3E}">
        <p14:creationId xmlns="" xmlns:p14="http://schemas.microsoft.com/office/powerpoint/2010/main" val="28171493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70DA3512-D6A0-42B6-AE26-7FAB34220670}"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CE2F7C7B-78E4-4273-9678-AF19ABA4F4B0}"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change “multiyear” to “multiple year” for consistency with previous slides?</a:t>
            </a:r>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38</a:t>
            </a:fld>
            <a:endParaRPr lang="en-US" dirty="0"/>
          </a:p>
        </p:txBody>
      </p:sp>
    </p:spTree>
    <p:extLst>
      <p:ext uri="{BB962C8B-B14F-4D97-AF65-F5344CB8AC3E}">
        <p14:creationId xmlns="" xmlns:p14="http://schemas.microsoft.com/office/powerpoint/2010/main" val="31264282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BD910D82-455D-45D9-B3C3-D9CB4815A069}"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4</a:t>
            </a:fld>
            <a:endParaRPr lang="en-US" dirty="0"/>
          </a:p>
        </p:txBody>
      </p:sp>
    </p:spTree>
    <p:extLst>
      <p:ext uri="{BB962C8B-B14F-4D97-AF65-F5344CB8AC3E}">
        <p14:creationId xmlns="" xmlns:p14="http://schemas.microsoft.com/office/powerpoint/2010/main" val="18504203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770251C3-BC49-4B51-BB78-A9808C91D421}" type="slidenum">
              <a:rPr lang="en-US" smtClean="0">
                <a:ea typeface="ＭＳ Ｐゴシック" pitchFamily="34" charset="-128"/>
              </a:rPr>
              <a:pPr/>
              <a:t>40</a:t>
            </a:fld>
            <a:endParaRPr lang="en-US" dirty="0"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5</a:t>
            </a:fld>
            <a:endParaRPr lang="en-US" dirty="0"/>
          </a:p>
        </p:txBody>
      </p:sp>
    </p:spTree>
    <p:extLst>
      <p:ext uri="{BB962C8B-B14F-4D97-AF65-F5344CB8AC3E}">
        <p14:creationId xmlns="" xmlns:p14="http://schemas.microsoft.com/office/powerpoint/2010/main" val="3959416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4BB11FB-26F6-417A-A1F6-316309385218}" type="slidenum">
              <a:rPr lang="en-US" smtClean="0"/>
              <a:pPr/>
              <a:t>7</a:t>
            </a:fld>
            <a:endParaRPr lang="en-US" dirty="0"/>
          </a:p>
        </p:txBody>
      </p:sp>
    </p:spTree>
    <p:extLst>
      <p:ext uri="{BB962C8B-B14F-4D97-AF65-F5344CB8AC3E}">
        <p14:creationId xmlns="" xmlns:p14="http://schemas.microsoft.com/office/powerpoint/2010/main" val="3510426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4BB11FB-26F6-417A-A1F6-316309385218}" type="slidenum">
              <a:rPr lang="en-US" smtClean="0"/>
              <a:pPr/>
              <a:t>8</a:t>
            </a:fld>
            <a:endParaRPr lang="en-US" dirty="0"/>
          </a:p>
        </p:txBody>
      </p:sp>
    </p:spTree>
    <p:extLst>
      <p:ext uri="{BB962C8B-B14F-4D97-AF65-F5344CB8AC3E}">
        <p14:creationId xmlns="" xmlns:p14="http://schemas.microsoft.com/office/powerpoint/2010/main" val="392747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BB11FB-26F6-417A-A1F6-316309385218}" type="slidenum">
              <a:rPr lang="en-US" smtClean="0"/>
              <a:pPr/>
              <a:t>9</a:t>
            </a:fld>
            <a:endParaRPr lang="en-US" dirty="0"/>
          </a:p>
        </p:txBody>
      </p:sp>
    </p:spTree>
    <p:extLst>
      <p:ext uri="{BB962C8B-B14F-4D97-AF65-F5344CB8AC3E}">
        <p14:creationId xmlns="" xmlns:p14="http://schemas.microsoft.com/office/powerpoint/2010/main" val="26828823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ntro Slide">
    <p:spTree>
      <p:nvGrpSpPr>
        <p:cNvPr id="1" name=""/>
        <p:cNvGrpSpPr/>
        <p:nvPr/>
      </p:nvGrpSpPr>
      <p:grpSpPr>
        <a:xfrm>
          <a:off x="0" y="0"/>
          <a:ext cx="0" cy="0"/>
          <a:chOff x="0" y="0"/>
          <a:chExt cx="0" cy="0"/>
        </a:xfrm>
      </p:grpSpPr>
      <p:pic>
        <p:nvPicPr>
          <p:cNvPr id="3" name="Picture 5" descr="Blackman cover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ody: Two-line headline slide ">
    <p:spTree>
      <p:nvGrpSpPr>
        <p:cNvPr id="1" name=""/>
        <p:cNvGrpSpPr/>
        <p:nvPr/>
      </p:nvGrpSpPr>
      <p:grpSpPr>
        <a:xfrm>
          <a:off x="0" y="0"/>
          <a:ext cx="0" cy="0"/>
          <a:chOff x="0" y="0"/>
          <a:chExt cx="0" cy="0"/>
        </a:xfrm>
      </p:grpSpPr>
      <p:sp>
        <p:nvSpPr>
          <p:cNvPr id="4" name="Rectangle 2"/>
          <p:cNvSpPr>
            <a:spLocks noGrp="1" noChangeArrowheads="1"/>
          </p:cNvSpPr>
          <p:nvPr>
            <p:ph type="title" hasCustomPrompt="1"/>
          </p:nvPr>
        </p:nvSpPr>
        <p:spPr>
          <a:xfrm>
            <a:off x="762000" y="1066800"/>
            <a:ext cx="7772400" cy="1143000"/>
          </a:xfrm>
          <a:prstGeom prst="rect">
            <a:avLst/>
          </a:prstGeom>
        </p:spPr>
        <p:txBody>
          <a:bodyPr/>
          <a:lstStyle>
            <a:lvl1pPr>
              <a:defRPr baseline="0"/>
            </a:lvl1pPr>
          </a:lstStyle>
          <a:p>
            <a:r>
              <a:rPr lang="en-US" dirty="0" smtClean="0"/>
              <a:t>Two-line headline to go here and will continue on the line below</a:t>
            </a:r>
            <a:endParaRPr lang="en-US" dirty="0"/>
          </a:p>
        </p:txBody>
      </p:sp>
      <p:sp>
        <p:nvSpPr>
          <p:cNvPr id="8" name="Rectangle 3"/>
          <p:cNvSpPr>
            <a:spLocks noGrp="1" noChangeArrowheads="1"/>
          </p:cNvSpPr>
          <p:nvPr>
            <p:ph type="body" idx="10"/>
          </p:nvPr>
        </p:nvSpPr>
        <p:spPr>
          <a:xfrm>
            <a:off x="1600200" y="2133600"/>
            <a:ext cx="7315200" cy="3962400"/>
          </a:xfrm>
          <a:prstGeom prst="rect">
            <a:avLst/>
          </a:prstGeom>
        </p:spPr>
        <p:txBody>
          <a:bodyPr/>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ody: Three-line headline slide w/photo">
    <p:spTree>
      <p:nvGrpSpPr>
        <p:cNvPr id="1" name=""/>
        <p:cNvGrpSpPr/>
        <p:nvPr/>
      </p:nvGrpSpPr>
      <p:grpSpPr>
        <a:xfrm>
          <a:off x="0" y="0"/>
          <a:ext cx="0" cy="0"/>
          <a:chOff x="0" y="0"/>
          <a:chExt cx="0" cy="0"/>
        </a:xfrm>
      </p:grpSpPr>
      <p:sp>
        <p:nvSpPr>
          <p:cNvPr id="4" name="Rectangle 2"/>
          <p:cNvSpPr>
            <a:spLocks noGrp="1" noChangeArrowheads="1"/>
          </p:cNvSpPr>
          <p:nvPr>
            <p:ph type="title" hasCustomPrompt="1"/>
          </p:nvPr>
        </p:nvSpPr>
        <p:spPr>
          <a:xfrm>
            <a:off x="762000" y="1066800"/>
            <a:ext cx="7772400" cy="1143000"/>
          </a:xfrm>
          <a:prstGeom prst="rect">
            <a:avLst/>
          </a:prstGeom>
        </p:spPr>
        <p:txBody>
          <a:bodyPr/>
          <a:lstStyle>
            <a:lvl1pPr>
              <a:defRPr baseline="0"/>
            </a:lvl1pPr>
          </a:lstStyle>
          <a:p>
            <a:r>
              <a:rPr lang="en-US" dirty="0" smtClean="0"/>
              <a:t>Three-line headline to go here and will continue on the lines below</a:t>
            </a:r>
            <a:endParaRPr lang="en-US" dirty="0"/>
          </a:p>
        </p:txBody>
      </p:sp>
      <p:pic>
        <p:nvPicPr>
          <p:cNvPr id="6" name="Picture 4" descr="582623_56159008"/>
          <p:cNvPicPr>
            <a:picLocks noChangeAspect="1" noChangeArrowheads="1"/>
          </p:cNvPicPr>
          <p:nvPr/>
        </p:nvPicPr>
        <p:blipFill>
          <a:blip r:embed="rId2" cstate="print">
            <a:lum bright="100000" contrast="100000"/>
          </a:blip>
          <a:srcRect/>
          <a:stretch>
            <a:fillRect/>
          </a:stretch>
        </p:blipFill>
        <p:spPr bwMode="auto">
          <a:xfrm>
            <a:off x="7112000" y="2590800"/>
            <a:ext cx="1574800" cy="1828800"/>
          </a:xfrm>
          <a:prstGeom prst="rect">
            <a:avLst/>
          </a:prstGeom>
          <a:noFill/>
          <a:ln>
            <a:solidFill>
              <a:schemeClr val="accent1"/>
            </a:solidFill>
          </a:ln>
        </p:spPr>
      </p:pic>
      <p:sp>
        <p:nvSpPr>
          <p:cNvPr id="7" name="Rectangle 5"/>
          <p:cNvSpPr>
            <a:spLocks noChangeArrowheads="1"/>
          </p:cNvSpPr>
          <p:nvPr/>
        </p:nvSpPr>
        <p:spPr bwMode="auto">
          <a:xfrm>
            <a:off x="7125269" y="2819400"/>
            <a:ext cx="1485331" cy="969496"/>
          </a:xfrm>
          <a:prstGeom prst="rect">
            <a:avLst/>
          </a:prstGeom>
          <a:noFill/>
          <a:ln w="9525">
            <a:noFill/>
            <a:miter lim="800000"/>
            <a:headEnd/>
            <a:tailEnd/>
          </a:ln>
        </p:spPr>
        <p:txBody>
          <a:bodyPr wrap="square">
            <a:spAutoFit/>
          </a:bodyPr>
          <a:lstStyle/>
          <a:p>
            <a:pPr algn="ctr"/>
            <a:r>
              <a:rPr lang="en-US" sz="800" b="0" dirty="0" smtClean="0"/>
              <a:t>A photo, image</a:t>
            </a:r>
            <a:br>
              <a:rPr lang="en-US" sz="800" b="0" dirty="0" smtClean="0"/>
            </a:br>
            <a:r>
              <a:rPr lang="en-US" sz="800" b="0" dirty="0" smtClean="0"/>
              <a:t>or</a:t>
            </a:r>
            <a:r>
              <a:rPr lang="en-US" sz="800" b="0" baseline="0" dirty="0" smtClean="0"/>
              <a:t> clip art </a:t>
            </a:r>
            <a:br>
              <a:rPr lang="en-US" sz="800" b="0" baseline="0" dirty="0" smtClean="0"/>
            </a:br>
            <a:r>
              <a:rPr lang="en-US" sz="800" b="0" baseline="0" dirty="0" smtClean="0"/>
              <a:t>may be placed here. </a:t>
            </a:r>
          </a:p>
          <a:p>
            <a:pPr algn="ctr"/>
            <a:r>
              <a:rPr lang="en-US" sz="800" b="0" baseline="0" dirty="0" smtClean="0"/>
              <a:t>Use the top line of this box as a </a:t>
            </a:r>
            <a:br>
              <a:rPr lang="en-US" sz="800" b="0" baseline="0" dirty="0" smtClean="0"/>
            </a:br>
            <a:r>
              <a:rPr lang="en-US" sz="800" b="0" baseline="0" dirty="0" smtClean="0"/>
              <a:t>position guide.</a:t>
            </a:r>
            <a:endParaRPr lang="en-US" sz="800" b="0" dirty="0" smtClean="0">
              <a:solidFill>
                <a:srgbClr val="FFFFFF"/>
              </a:solidFill>
            </a:endParaRPr>
          </a:p>
          <a:p>
            <a:pPr algn="ctr"/>
            <a:endParaRPr lang="en-US" sz="900" b="1" dirty="0"/>
          </a:p>
        </p:txBody>
      </p:sp>
      <p:sp>
        <p:nvSpPr>
          <p:cNvPr id="8" name="Rectangle 3"/>
          <p:cNvSpPr>
            <a:spLocks noGrp="1" noChangeArrowheads="1"/>
          </p:cNvSpPr>
          <p:nvPr>
            <p:ph type="body" idx="10"/>
          </p:nvPr>
        </p:nvSpPr>
        <p:spPr>
          <a:xfrm>
            <a:off x="1600200" y="2514600"/>
            <a:ext cx="7315200" cy="3581400"/>
          </a:xfrm>
          <a:prstGeom prst="rect">
            <a:avLst/>
          </a:prstGeom>
        </p:spPr>
        <p:txBody>
          <a:bodyPr/>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ody: Three-line headline slide">
    <p:spTree>
      <p:nvGrpSpPr>
        <p:cNvPr id="1" name=""/>
        <p:cNvGrpSpPr/>
        <p:nvPr/>
      </p:nvGrpSpPr>
      <p:grpSpPr>
        <a:xfrm>
          <a:off x="0" y="0"/>
          <a:ext cx="0" cy="0"/>
          <a:chOff x="0" y="0"/>
          <a:chExt cx="0" cy="0"/>
        </a:xfrm>
      </p:grpSpPr>
      <p:sp>
        <p:nvSpPr>
          <p:cNvPr id="4" name="Rectangle 2"/>
          <p:cNvSpPr>
            <a:spLocks noGrp="1" noChangeArrowheads="1"/>
          </p:cNvSpPr>
          <p:nvPr>
            <p:ph type="title" hasCustomPrompt="1"/>
          </p:nvPr>
        </p:nvSpPr>
        <p:spPr>
          <a:xfrm>
            <a:off x="762000" y="1066800"/>
            <a:ext cx="7772400" cy="1143000"/>
          </a:xfrm>
          <a:prstGeom prst="rect">
            <a:avLst/>
          </a:prstGeom>
        </p:spPr>
        <p:txBody>
          <a:bodyPr/>
          <a:lstStyle>
            <a:lvl1pPr>
              <a:defRPr baseline="0"/>
            </a:lvl1pPr>
          </a:lstStyle>
          <a:p>
            <a:r>
              <a:rPr lang="en-US" dirty="0" smtClean="0"/>
              <a:t>Three-line headline to go here and will continue on the lines below</a:t>
            </a:r>
            <a:endParaRPr lang="en-US" dirty="0"/>
          </a:p>
        </p:txBody>
      </p:sp>
      <p:sp>
        <p:nvSpPr>
          <p:cNvPr id="8" name="Rectangle 3"/>
          <p:cNvSpPr>
            <a:spLocks noGrp="1" noChangeArrowheads="1"/>
          </p:cNvSpPr>
          <p:nvPr>
            <p:ph type="body" idx="10"/>
          </p:nvPr>
        </p:nvSpPr>
        <p:spPr>
          <a:xfrm>
            <a:off x="1600200" y="2514600"/>
            <a:ext cx="7315200" cy="3581400"/>
          </a:xfrm>
          <a:prstGeom prst="rect">
            <a:avLst/>
          </a:prstGeom>
        </p:spPr>
        <p:txBody>
          <a:bodyPr/>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ody: Title only/Multi-line slide">
    <p:spTree>
      <p:nvGrpSpPr>
        <p:cNvPr id="1" name=""/>
        <p:cNvGrpSpPr/>
        <p:nvPr/>
      </p:nvGrpSpPr>
      <p:grpSpPr>
        <a:xfrm>
          <a:off x="0" y="0"/>
          <a:ext cx="0" cy="0"/>
          <a:chOff x="0" y="0"/>
          <a:chExt cx="0" cy="0"/>
        </a:xfrm>
      </p:grpSpPr>
      <p:sp>
        <p:nvSpPr>
          <p:cNvPr id="5" name="Rectangle 2"/>
          <p:cNvSpPr>
            <a:spLocks noGrp="1" noChangeArrowheads="1"/>
          </p:cNvSpPr>
          <p:nvPr>
            <p:ph type="title" hasCustomPrompt="1"/>
          </p:nvPr>
        </p:nvSpPr>
        <p:spPr>
          <a:xfrm>
            <a:off x="758952" y="2130552"/>
            <a:ext cx="7772400" cy="1984248"/>
          </a:xfrm>
          <a:prstGeom prst="rect">
            <a:avLst/>
          </a:prstGeom>
        </p:spPr>
        <p:txBody>
          <a:bodyPr/>
          <a:lstStyle>
            <a:lvl1pPr algn="ctr">
              <a:defRPr sz="4000" baseline="0"/>
            </a:lvl1pPr>
          </a:lstStyle>
          <a:p>
            <a:r>
              <a:rPr lang="en-US" dirty="0" smtClean="0"/>
              <a:t>Use this slide when only a few lines of text and no photos appear on the slide.</a:t>
            </a:r>
            <a:endParaRPr lang="en-US" dirty="0"/>
          </a:p>
        </p:txBody>
      </p:sp>
    </p:spTree>
  </p:cSld>
  <p:clrMapOvr>
    <a:masterClrMapping/>
  </p:clrMapOvr>
  <p:transition>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ody: Title only/One-line slide">
    <p:spTree>
      <p:nvGrpSpPr>
        <p:cNvPr id="1" name=""/>
        <p:cNvGrpSpPr/>
        <p:nvPr/>
      </p:nvGrpSpPr>
      <p:grpSpPr>
        <a:xfrm>
          <a:off x="0" y="0"/>
          <a:ext cx="0" cy="0"/>
          <a:chOff x="0" y="0"/>
          <a:chExt cx="0" cy="0"/>
        </a:xfrm>
      </p:grpSpPr>
      <p:sp>
        <p:nvSpPr>
          <p:cNvPr id="2" name="Rectangle 2"/>
          <p:cNvSpPr>
            <a:spLocks noGrp="1" noChangeArrowheads="1"/>
          </p:cNvSpPr>
          <p:nvPr>
            <p:ph type="title" hasCustomPrompt="1"/>
          </p:nvPr>
        </p:nvSpPr>
        <p:spPr>
          <a:xfrm>
            <a:off x="758952" y="2441448"/>
            <a:ext cx="7772400" cy="987552"/>
          </a:xfrm>
          <a:prstGeom prst="rect">
            <a:avLst/>
          </a:prstGeom>
        </p:spPr>
        <p:txBody>
          <a:bodyPr/>
          <a:lstStyle>
            <a:lvl1pPr algn="ctr">
              <a:defRPr sz="5400" baseline="0"/>
            </a:lvl1pPr>
          </a:lstStyle>
          <a:p>
            <a:r>
              <a:rPr lang="en-US" dirty="0" smtClean="0"/>
              <a:t>One line of text only</a:t>
            </a:r>
            <a:endParaRPr lang="en-US" dirty="0"/>
          </a:p>
        </p:txBody>
      </p:sp>
    </p:spTree>
  </p:cSld>
  <p:clrMapOvr>
    <a:masterClrMapping/>
  </p:clrMapOvr>
  <p:transition>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ody: Image and title-only slide">
    <p:spTree>
      <p:nvGrpSpPr>
        <p:cNvPr id="1" name=""/>
        <p:cNvGrpSpPr/>
        <p:nvPr/>
      </p:nvGrpSpPr>
      <p:grpSpPr>
        <a:xfrm>
          <a:off x="0" y="0"/>
          <a:ext cx="0" cy="0"/>
          <a:chOff x="0" y="0"/>
          <a:chExt cx="0" cy="0"/>
        </a:xfrm>
      </p:grpSpPr>
      <p:pic>
        <p:nvPicPr>
          <p:cNvPr id="4" name="Picture 4" descr="582623_56159008"/>
          <p:cNvPicPr>
            <a:picLocks noChangeAspect="1" noChangeArrowheads="1"/>
          </p:cNvPicPr>
          <p:nvPr/>
        </p:nvPicPr>
        <p:blipFill>
          <a:blip r:embed="rId2" cstate="print">
            <a:lum bright="100000" contrast="100000"/>
          </a:blip>
          <a:srcRect/>
          <a:stretch>
            <a:fillRect/>
          </a:stretch>
        </p:blipFill>
        <p:spPr bwMode="auto">
          <a:xfrm>
            <a:off x="3429000" y="2514600"/>
            <a:ext cx="1574800" cy="1828800"/>
          </a:xfrm>
          <a:prstGeom prst="rect">
            <a:avLst/>
          </a:prstGeom>
          <a:noFill/>
          <a:ln>
            <a:solidFill>
              <a:schemeClr val="accent1"/>
            </a:solidFill>
          </a:ln>
        </p:spPr>
      </p:pic>
      <p:sp>
        <p:nvSpPr>
          <p:cNvPr id="5" name="Rectangle 5"/>
          <p:cNvSpPr>
            <a:spLocks noChangeArrowheads="1"/>
          </p:cNvSpPr>
          <p:nvPr/>
        </p:nvSpPr>
        <p:spPr bwMode="auto">
          <a:xfrm>
            <a:off x="3442269" y="2743200"/>
            <a:ext cx="1510732" cy="969496"/>
          </a:xfrm>
          <a:prstGeom prst="rect">
            <a:avLst/>
          </a:prstGeom>
          <a:noFill/>
          <a:ln w="9525">
            <a:noFill/>
            <a:miter lim="800000"/>
            <a:headEnd/>
            <a:tailEnd/>
          </a:ln>
        </p:spPr>
        <p:txBody>
          <a:bodyPr wrap="square">
            <a:spAutoFit/>
          </a:bodyPr>
          <a:lstStyle/>
          <a:p>
            <a:pPr algn="ctr"/>
            <a:r>
              <a:rPr lang="en-US" sz="800" b="0" dirty="0" smtClean="0"/>
              <a:t>A photo, image</a:t>
            </a:r>
            <a:br>
              <a:rPr lang="en-US" sz="800" b="0" dirty="0" smtClean="0"/>
            </a:br>
            <a:r>
              <a:rPr lang="en-US" sz="800" b="0" dirty="0" smtClean="0"/>
              <a:t>or</a:t>
            </a:r>
            <a:r>
              <a:rPr lang="en-US" sz="800" b="0" baseline="0" dirty="0" smtClean="0"/>
              <a:t> clip art </a:t>
            </a:r>
            <a:br>
              <a:rPr lang="en-US" sz="800" b="0" baseline="0" dirty="0" smtClean="0"/>
            </a:br>
            <a:r>
              <a:rPr lang="en-US" sz="800" b="0" baseline="0" dirty="0" smtClean="0"/>
              <a:t>may be placed here. </a:t>
            </a:r>
          </a:p>
          <a:p>
            <a:pPr algn="ctr"/>
            <a:r>
              <a:rPr lang="en-US" sz="800" b="0" baseline="0" dirty="0" smtClean="0"/>
              <a:t>Use the top line of this box as a </a:t>
            </a:r>
            <a:br>
              <a:rPr lang="en-US" sz="800" b="0" baseline="0" dirty="0" smtClean="0"/>
            </a:br>
            <a:r>
              <a:rPr lang="en-US" sz="800" b="0" baseline="0" dirty="0" smtClean="0"/>
              <a:t>position guide.</a:t>
            </a:r>
            <a:endParaRPr lang="en-US" sz="800" b="0" dirty="0" smtClean="0">
              <a:solidFill>
                <a:srgbClr val="FFFFFF"/>
              </a:solidFill>
            </a:endParaRPr>
          </a:p>
          <a:p>
            <a:pPr algn="ctr"/>
            <a:endParaRPr lang="en-US" sz="900" b="1" dirty="0"/>
          </a:p>
        </p:txBody>
      </p:sp>
      <p:sp>
        <p:nvSpPr>
          <p:cNvPr id="8" name="Rectangle 2"/>
          <p:cNvSpPr>
            <a:spLocks noGrp="1" noChangeArrowheads="1"/>
          </p:cNvSpPr>
          <p:nvPr>
            <p:ph type="title" hasCustomPrompt="1"/>
          </p:nvPr>
        </p:nvSpPr>
        <p:spPr>
          <a:xfrm>
            <a:off x="762000" y="1066800"/>
            <a:ext cx="7772400" cy="1143000"/>
          </a:xfrm>
          <a:prstGeom prst="rect">
            <a:avLst/>
          </a:prstGeom>
        </p:spPr>
        <p:txBody>
          <a:bodyPr/>
          <a:lstStyle>
            <a:lvl1pPr>
              <a:defRPr baseline="0"/>
            </a:lvl1pPr>
          </a:lstStyle>
          <a:p>
            <a:r>
              <a:rPr lang="en-US" dirty="0" smtClean="0"/>
              <a:t>Slides with large images. May place one-, two- or three-line headlines here. Center image in space below.</a:t>
            </a:r>
            <a:endParaRPr lang="en-US" dirty="0"/>
          </a:p>
        </p:txBody>
      </p:sp>
    </p:spTree>
  </p:cSld>
  <p:clrMapOvr>
    <a:masterClrMapping/>
  </p:clrMapOvr>
  <p:transition>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ody: Image with headline only">
    <p:spTree>
      <p:nvGrpSpPr>
        <p:cNvPr id="1" name=""/>
        <p:cNvGrpSpPr/>
        <p:nvPr/>
      </p:nvGrpSpPr>
      <p:grpSpPr>
        <a:xfrm>
          <a:off x="0" y="0"/>
          <a:ext cx="0" cy="0"/>
          <a:chOff x="0" y="0"/>
          <a:chExt cx="0" cy="0"/>
        </a:xfrm>
      </p:grpSpPr>
      <p:pic>
        <p:nvPicPr>
          <p:cNvPr id="6" name="Picture 4" descr="582623_56159008"/>
          <p:cNvPicPr>
            <a:picLocks noChangeAspect="1" noChangeArrowheads="1"/>
          </p:cNvPicPr>
          <p:nvPr/>
        </p:nvPicPr>
        <p:blipFill>
          <a:blip r:embed="rId2" cstate="print">
            <a:lum bright="100000" contrast="100000"/>
          </a:blip>
          <a:srcRect/>
          <a:stretch>
            <a:fillRect/>
          </a:stretch>
        </p:blipFill>
        <p:spPr bwMode="auto">
          <a:xfrm>
            <a:off x="5943600" y="1219200"/>
            <a:ext cx="1574800" cy="1828800"/>
          </a:xfrm>
          <a:prstGeom prst="rect">
            <a:avLst/>
          </a:prstGeom>
          <a:noFill/>
          <a:ln>
            <a:solidFill>
              <a:schemeClr val="accent1"/>
            </a:solidFill>
          </a:ln>
        </p:spPr>
      </p:pic>
      <p:sp>
        <p:nvSpPr>
          <p:cNvPr id="8" name="Rectangle 5"/>
          <p:cNvSpPr>
            <a:spLocks noChangeArrowheads="1"/>
          </p:cNvSpPr>
          <p:nvPr/>
        </p:nvSpPr>
        <p:spPr bwMode="auto">
          <a:xfrm>
            <a:off x="6206932" y="1447800"/>
            <a:ext cx="1156086" cy="846386"/>
          </a:xfrm>
          <a:prstGeom prst="rect">
            <a:avLst/>
          </a:prstGeom>
          <a:noFill/>
          <a:ln w="9525">
            <a:noFill/>
            <a:miter lim="800000"/>
            <a:headEnd/>
            <a:tailEnd/>
          </a:ln>
        </p:spPr>
        <p:txBody>
          <a:bodyPr wrap="none">
            <a:spAutoFit/>
          </a:bodyPr>
          <a:lstStyle/>
          <a:p>
            <a:pPr algn="ctr"/>
            <a:r>
              <a:rPr lang="en-US" sz="800" b="0" dirty="0" smtClean="0"/>
              <a:t>A photo, image</a:t>
            </a:r>
            <a:br>
              <a:rPr lang="en-US" sz="800" b="0" dirty="0" smtClean="0"/>
            </a:br>
            <a:r>
              <a:rPr lang="en-US" sz="800" b="0" dirty="0" smtClean="0"/>
              <a:t>or</a:t>
            </a:r>
            <a:r>
              <a:rPr lang="en-US" sz="800" b="0" baseline="0" dirty="0" smtClean="0"/>
              <a:t> clip art </a:t>
            </a:r>
            <a:br>
              <a:rPr lang="en-US" sz="800" b="0" baseline="0" dirty="0" smtClean="0"/>
            </a:br>
            <a:r>
              <a:rPr lang="en-US" sz="800" b="0" baseline="0" dirty="0" smtClean="0"/>
              <a:t>can be placed here. </a:t>
            </a:r>
          </a:p>
          <a:p>
            <a:pPr algn="ctr"/>
            <a:r>
              <a:rPr lang="en-US" sz="800" b="0" baseline="0" dirty="0" smtClean="0"/>
              <a:t>Use the top line as a </a:t>
            </a:r>
            <a:br>
              <a:rPr lang="en-US" sz="800" b="0" baseline="0" dirty="0" smtClean="0"/>
            </a:br>
            <a:r>
              <a:rPr lang="en-US" sz="800" b="0" baseline="0" dirty="0" smtClean="0"/>
              <a:t>position guide.</a:t>
            </a:r>
            <a:endParaRPr lang="en-US" sz="800" b="0" dirty="0" smtClean="0">
              <a:solidFill>
                <a:srgbClr val="FFFFFF"/>
              </a:solidFill>
            </a:endParaRPr>
          </a:p>
          <a:p>
            <a:pPr algn="ctr"/>
            <a:endParaRPr lang="en-US" sz="900" b="1" dirty="0"/>
          </a:p>
        </p:txBody>
      </p:sp>
      <p:sp>
        <p:nvSpPr>
          <p:cNvPr id="5" name="Rectangle 2"/>
          <p:cNvSpPr>
            <a:spLocks noGrp="1" noChangeArrowheads="1"/>
          </p:cNvSpPr>
          <p:nvPr>
            <p:ph type="title" hasCustomPrompt="1"/>
          </p:nvPr>
        </p:nvSpPr>
        <p:spPr>
          <a:xfrm>
            <a:off x="762000" y="1066800"/>
            <a:ext cx="4038600" cy="1143000"/>
          </a:xfrm>
          <a:prstGeom prst="rect">
            <a:avLst/>
          </a:prstGeom>
        </p:spPr>
        <p:txBody>
          <a:bodyPr/>
          <a:lstStyle>
            <a:lvl1pPr>
              <a:defRPr baseline="0"/>
            </a:lvl1pPr>
          </a:lstStyle>
          <a:p>
            <a:r>
              <a:rPr lang="en-US" dirty="0" smtClean="0"/>
              <a:t>Up to three-line headline to go here</a:t>
            </a:r>
            <a:endParaRPr lang="en-US" dirty="0"/>
          </a:p>
        </p:txBody>
      </p:sp>
    </p:spTree>
  </p:cSld>
  <p:clrMapOvr>
    <a:masterClrMapping/>
  </p:clrMapOvr>
  <p:transition>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F6F8C11-AD76-4FCF-AA51-C943612CDA8A}" type="datetimeFigureOut">
              <a:rPr lang="en-US" smtClean="0"/>
              <a:pPr/>
              <a:t>5/2/2012</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07FC3454-808C-49F3-859F-A467A0138100}" type="slidenum">
              <a:rPr lang="en-US" smtClean="0"/>
              <a:pPr/>
              <a:t>‹#›</a:t>
            </a:fld>
            <a:endParaRPr lang="en-US" dirty="0"/>
          </a:p>
        </p:txBody>
      </p:sp>
    </p:spTree>
  </p:cSld>
  <p:clrMapOvr>
    <a:masterClrMapping/>
  </p:clrMapOvr>
  <p:transition>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1066800"/>
            <a:ext cx="77724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1600200" y="1752600"/>
            <a:ext cx="73152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Slide: Up to three-line title/one photo ">
    <p:spTree>
      <p:nvGrpSpPr>
        <p:cNvPr id="1" name=""/>
        <p:cNvGrpSpPr/>
        <p:nvPr/>
      </p:nvGrpSpPr>
      <p:grpSpPr>
        <a:xfrm>
          <a:off x="0" y="0"/>
          <a:ext cx="0" cy="0"/>
          <a:chOff x="0" y="0"/>
          <a:chExt cx="0" cy="0"/>
        </a:xfrm>
      </p:grpSpPr>
      <p:pic>
        <p:nvPicPr>
          <p:cNvPr id="3" name="Picture 4" descr="Blackman title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 name="Picture 7" descr="head shot FPO"/>
          <p:cNvPicPr>
            <a:picLocks noChangeAspect="1" noChangeArrowheads="1"/>
          </p:cNvPicPr>
          <p:nvPr/>
        </p:nvPicPr>
        <p:blipFill>
          <a:blip r:embed="rId3" cstate="print">
            <a:lum contrast="-100000"/>
          </a:blip>
          <a:srcRect/>
          <a:stretch>
            <a:fillRect/>
          </a:stretch>
        </p:blipFill>
        <p:spPr bwMode="auto">
          <a:xfrm>
            <a:off x="7696200" y="3581400"/>
            <a:ext cx="1046163" cy="1295400"/>
          </a:xfrm>
          <a:prstGeom prst="rect">
            <a:avLst/>
          </a:prstGeom>
          <a:noFill/>
        </p:spPr>
      </p:pic>
      <p:sp>
        <p:nvSpPr>
          <p:cNvPr id="9" name="Content Placeholder 8"/>
          <p:cNvSpPr>
            <a:spLocks noGrp="1"/>
          </p:cNvSpPr>
          <p:nvPr>
            <p:ph sz="quarter" idx="11" hasCustomPrompt="1"/>
          </p:nvPr>
        </p:nvSpPr>
        <p:spPr>
          <a:xfrm>
            <a:off x="4343400" y="4645152"/>
            <a:ext cx="2971800" cy="338328"/>
          </a:xfrm>
          <a:prstGeom prst="rect">
            <a:avLst/>
          </a:prstGeom>
        </p:spPr>
        <p:txBody>
          <a:bodyPr/>
          <a:lstStyle>
            <a:lvl1pPr>
              <a:buNone/>
              <a:defRPr sz="1600"/>
            </a:lvl1pPr>
          </a:lstStyle>
          <a:p>
            <a:pPr lvl="0"/>
            <a:r>
              <a:rPr lang="en-US" dirty="0" smtClean="0"/>
              <a:t>By Your Name</a:t>
            </a:r>
            <a:endParaRPr lang="en-US" dirty="0"/>
          </a:p>
        </p:txBody>
      </p:sp>
      <p:sp>
        <p:nvSpPr>
          <p:cNvPr id="7" name="Rectangle 7"/>
          <p:cNvSpPr>
            <a:spLocks noChangeArrowheads="1"/>
          </p:cNvSpPr>
          <p:nvPr/>
        </p:nvSpPr>
        <p:spPr bwMode="auto">
          <a:xfrm>
            <a:off x="7800667" y="3657600"/>
            <a:ext cx="851515" cy="8463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smtClean="0">
              <a:solidFill>
                <a:srgbClr val="FFFFFF"/>
              </a:solidFill>
            </a:endParaRPr>
          </a:p>
          <a:p>
            <a:pPr algn="ctr"/>
            <a:endParaRPr lang="en-US" sz="900" b="1" dirty="0"/>
          </a:p>
        </p:txBody>
      </p:sp>
      <p:sp>
        <p:nvSpPr>
          <p:cNvPr id="8" name="Rectangle 2"/>
          <p:cNvSpPr>
            <a:spLocks noGrp="1" noChangeArrowheads="1"/>
          </p:cNvSpPr>
          <p:nvPr>
            <p:ph type="title" hasCustomPrompt="1"/>
          </p:nvPr>
        </p:nvSpPr>
        <p:spPr>
          <a:xfrm>
            <a:off x="4343400" y="3505200"/>
            <a:ext cx="2971800" cy="990600"/>
          </a:xfrm>
          <a:prstGeom prst="rect">
            <a:avLst/>
          </a:prstGeom>
        </p:spPr>
        <p:txBody>
          <a:bodyPr anchor="ctr" anchorCtr="0">
            <a:normAutofit/>
          </a:bodyPr>
          <a:lstStyle>
            <a:lvl1pPr>
              <a:lnSpc>
                <a:spcPct val="100000"/>
              </a:lnSpc>
              <a:defRPr sz="2000" b="1" baseline="0">
                <a:solidFill>
                  <a:schemeClr val="tx1"/>
                </a:solidFill>
              </a:defRPr>
            </a:lvl1pPr>
          </a:lstStyle>
          <a:p>
            <a:r>
              <a:rPr lang="en-US" dirty="0" smtClean="0"/>
              <a:t>Up to three-line title to be placed here</a:t>
            </a:r>
            <a:endParaRPr lang="en-US" dirty="0"/>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Slide: Up to three-line title (no photo)">
    <p:spTree>
      <p:nvGrpSpPr>
        <p:cNvPr id="1" name=""/>
        <p:cNvGrpSpPr/>
        <p:nvPr/>
      </p:nvGrpSpPr>
      <p:grpSpPr>
        <a:xfrm>
          <a:off x="0" y="0"/>
          <a:ext cx="0" cy="0"/>
          <a:chOff x="0" y="0"/>
          <a:chExt cx="0" cy="0"/>
        </a:xfrm>
      </p:grpSpPr>
      <p:pic>
        <p:nvPicPr>
          <p:cNvPr id="3" name="Picture 4" descr="Blackman title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Content Placeholder 8"/>
          <p:cNvSpPr>
            <a:spLocks noGrp="1"/>
          </p:cNvSpPr>
          <p:nvPr>
            <p:ph sz="quarter" idx="11" hasCustomPrompt="1"/>
          </p:nvPr>
        </p:nvSpPr>
        <p:spPr>
          <a:xfrm>
            <a:off x="4343400" y="4645152"/>
            <a:ext cx="4724400" cy="338328"/>
          </a:xfrm>
          <a:prstGeom prst="rect">
            <a:avLst/>
          </a:prstGeom>
        </p:spPr>
        <p:txBody>
          <a:bodyPr/>
          <a:lstStyle>
            <a:lvl1pPr>
              <a:buNone/>
              <a:defRPr sz="1600"/>
            </a:lvl1pPr>
          </a:lstStyle>
          <a:p>
            <a:pPr lvl="0"/>
            <a:r>
              <a:rPr lang="en-US" dirty="0" smtClean="0"/>
              <a:t>By Your Name, Another Name and Another Name</a:t>
            </a:r>
            <a:endParaRPr lang="en-US" dirty="0"/>
          </a:p>
        </p:txBody>
      </p:sp>
      <p:sp>
        <p:nvSpPr>
          <p:cNvPr id="5" name="Rectangle 2"/>
          <p:cNvSpPr>
            <a:spLocks noGrp="1" noChangeArrowheads="1"/>
          </p:cNvSpPr>
          <p:nvPr>
            <p:ph type="title" hasCustomPrompt="1"/>
          </p:nvPr>
        </p:nvSpPr>
        <p:spPr>
          <a:xfrm>
            <a:off x="4343400" y="3505200"/>
            <a:ext cx="4724400" cy="990600"/>
          </a:xfrm>
          <a:prstGeom prst="rect">
            <a:avLst/>
          </a:prstGeom>
        </p:spPr>
        <p:txBody>
          <a:bodyPr anchor="ctr" anchorCtr="0">
            <a:normAutofit/>
          </a:bodyPr>
          <a:lstStyle>
            <a:lvl1pPr>
              <a:lnSpc>
                <a:spcPct val="100000"/>
              </a:lnSpc>
              <a:defRPr sz="2000" b="1" baseline="0">
                <a:solidFill>
                  <a:schemeClr val="tx1"/>
                </a:solidFill>
              </a:defRPr>
            </a:lvl1pPr>
          </a:lstStyle>
          <a:p>
            <a:r>
              <a:rPr lang="en-US" dirty="0" smtClean="0"/>
              <a:t>Up to three-line title to be placed here</a:t>
            </a:r>
            <a:endParaRPr lang="en-US" dirty="0"/>
          </a:p>
        </p:txBody>
      </p:sp>
    </p:spTree>
  </p:cSld>
  <p:clrMapOvr>
    <a:masterClrMapping/>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uthor Slide: Four photos">
    <p:spTree>
      <p:nvGrpSpPr>
        <p:cNvPr id="1" name=""/>
        <p:cNvGrpSpPr/>
        <p:nvPr/>
      </p:nvGrpSpPr>
      <p:grpSpPr>
        <a:xfrm>
          <a:off x="0" y="0"/>
          <a:ext cx="0" cy="0"/>
          <a:chOff x="0" y="0"/>
          <a:chExt cx="0" cy="0"/>
        </a:xfrm>
      </p:grpSpPr>
      <p:pic>
        <p:nvPicPr>
          <p:cNvPr id="3" name="Picture 4" descr="Blackman author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4" name="Picture 6" descr="head shot FPO"/>
          <p:cNvPicPr>
            <a:picLocks noChangeAspect="1" noChangeArrowheads="1"/>
          </p:cNvPicPr>
          <p:nvPr/>
        </p:nvPicPr>
        <p:blipFill>
          <a:blip r:embed="rId3" cstate="print">
            <a:lum contrast="-100000"/>
          </a:blip>
          <a:srcRect/>
          <a:stretch>
            <a:fillRect/>
          </a:stretch>
        </p:blipFill>
        <p:spPr bwMode="auto">
          <a:xfrm>
            <a:off x="4038600" y="3505200"/>
            <a:ext cx="1171575" cy="1447800"/>
          </a:xfrm>
          <a:prstGeom prst="rect">
            <a:avLst/>
          </a:prstGeom>
          <a:noFill/>
        </p:spPr>
      </p:pic>
      <p:pic>
        <p:nvPicPr>
          <p:cNvPr id="5" name="Picture 7" descr="head shot FPO"/>
          <p:cNvPicPr>
            <a:picLocks noChangeAspect="1" noChangeArrowheads="1"/>
          </p:cNvPicPr>
          <p:nvPr/>
        </p:nvPicPr>
        <p:blipFill>
          <a:blip r:embed="rId3" cstate="print">
            <a:lum contrast="-100000"/>
          </a:blip>
          <a:srcRect/>
          <a:stretch>
            <a:fillRect/>
          </a:stretch>
        </p:blipFill>
        <p:spPr bwMode="auto">
          <a:xfrm>
            <a:off x="5534025" y="3505200"/>
            <a:ext cx="1171575" cy="1447800"/>
          </a:xfrm>
          <a:prstGeom prst="rect">
            <a:avLst/>
          </a:prstGeom>
          <a:noFill/>
        </p:spPr>
      </p:pic>
      <p:pic>
        <p:nvPicPr>
          <p:cNvPr id="6" name="Picture 8" descr="head shot FPO"/>
          <p:cNvPicPr>
            <a:picLocks noChangeAspect="1" noChangeArrowheads="1"/>
          </p:cNvPicPr>
          <p:nvPr/>
        </p:nvPicPr>
        <p:blipFill>
          <a:blip r:embed="rId3" cstate="print">
            <a:lum contrast="-100000"/>
          </a:blip>
          <a:srcRect/>
          <a:stretch>
            <a:fillRect/>
          </a:stretch>
        </p:blipFill>
        <p:spPr bwMode="auto">
          <a:xfrm>
            <a:off x="2514600" y="3505200"/>
            <a:ext cx="1171575" cy="1447800"/>
          </a:xfrm>
          <a:prstGeom prst="rect">
            <a:avLst/>
          </a:prstGeom>
          <a:noFill/>
        </p:spPr>
      </p:pic>
      <p:pic>
        <p:nvPicPr>
          <p:cNvPr id="7" name="Picture 12" descr="head shot FPO"/>
          <p:cNvPicPr>
            <a:picLocks noChangeAspect="1" noChangeArrowheads="1"/>
          </p:cNvPicPr>
          <p:nvPr/>
        </p:nvPicPr>
        <p:blipFill>
          <a:blip r:embed="rId3" cstate="print">
            <a:lum contrast="-100000"/>
          </a:blip>
          <a:srcRect/>
          <a:stretch>
            <a:fillRect/>
          </a:stretch>
        </p:blipFill>
        <p:spPr bwMode="auto">
          <a:xfrm>
            <a:off x="990600" y="3505200"/>
            <a:ext cx="1171575" cy="1447800"/>
          </a:xfrm>
          <a:prstGeom prst="rect">
            <a:avLst/>
          </a:prstGeom>
          <a:noFill/>
        </p:spPr>
      </p:pic>
      <p:sp>
        <p:nvSpPr>
          <p:cNvPr id="11" name="Rectangle 9"/>
          <p:cNvSpPr>
            <a:spLocks noChangeArrowheads="1"/>
          </p:cNvSpPr>
          <p:nvPr/>
        </p:nvSpPr>
        <p:spPr bwMode="auto">
          <a:xfrm>
            <a:off x="2695267" y="3733800"/>
            <a:ext cx="851515" cy="8463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smtClean="0">
              <a:solidFill>
                <a:srgbClr val="FFFFFF"/>
              </a:solidFill>
            </a:endParaRPr>
          </a:p>
          <a:p>
            <a:pPr algn="ctr"/>
            <a:endParaRPr lang="en-US" sz="900" b="1" dirty="0"/>
          </a:p>
        </p:txBody>
      </p:sp>
      <p:sp>
        <p:nvSpPr>
          <p:cNvPr id="12" name="Rectangle 10"/>
          <p:cNvSpPr>
            <a:spLocks noChangeArrowheads="1"/>
          </p:cNvSpPr>
          <p:nvPr/>
        </p:nvSpPr>
        <p:spPr bwMode="auto">
          <a:xfrm>
            <a:off x="4219266" y="3733800"/>
            <a:ext cx="851515" cy="8463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smtClean="0">
              <a:solidFill>
                <a:srgbClr val="FFFFFF"/>
              </a:solidFill>
            </a:endParaRPr>
          </a:p>
          <a:p>
            <a:pPr algn="ctr"/>
            <a:endParaRPr lang="en-US" sz="900" b="1" dirty="0"/>
          </a:p>
        </p:txBody>
      </p:sp>
      <p:sp>
        <p:nvSpPr>
          <p:cNvPr id="13" name="Rectangle 11"/>
          <p:cNvSpPr>
            <a:spLocks noChangeArrowheads="1"/>
          </p:cNvSpPr>
          <p:nvPr/>
        </p:nvSpPr>
        <p:spPr bwMode="auto">
          <a:xfrm>
            <a:off x="5749616" y="3733800"/>
            <a:ext cx="851515" cy="830997"/>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smtClean="0">
              <a:solidFill>
                <a:srgbClr val="FFFFFF"/>
              </a:solidFill>
            </a:endParaRPr>
          </a:p>
          <a:p>
            <a:pPr algn="ctr"/>
            <a:endParaRPr lang="en-US" sz="800" b="0" dirty="0"/>
          </a:p>
        </p:txBody>
      </p:sp>
      <p:sp>
        <p:nvSpPr>
          <p:cNvPr id="14" name="Rectangle 13"/>
          <p:cNvSpPr>
            <a:spLocks noChangeArrowheads="1"/>
          </p:cNvSpPr>
          <p:nvPr/>
        </p:nvSpPr>
        <p:spPr bwMode="auto">
          <a:xfrm>
            <a:off x="1171269" y="3733800"/>
            <a:ext cx="851515" cy="861774"/>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a:p>
            <a:pPr algn="ctr"/>
            <a:endParaRPr lang="en-US" sz="900" b="1" dirty="0"/>
          </a:p>
        </p:txBody>
      </p:sp>
      <p:sp>
        <p:nvSpPr>
          <p:cNvPr id="15" name="Rectangle 2"/>
          <p:cNvSpPr>
            <a:spLocks noGrp="1" noChangeArrowheads="1"/>
          </p:cNvSpPr>
          <p:nvPr>
            <p:ph type="title" hasCustomPrompt="1"/>
          </p:nvPr>
        </p:nvSpPr>
        <p:spPr>
          <a:xfrm>
            <a:off x="6858000" y="3733800"/>
            <a:ext cx="2057400" cy="1219200"/>
          </a:xfrm>
          <a:prstGeom prst="rect">
            <a:avLst/>
          </a:prstGeom>
        </p:spPr>
        <p:txBody>
          <a:bodyPr/>
          <a:lstStyle>
            <a:lvl1pPr>
              <a:lnSpc>
                <a:spcPct val="100000"/>
              </a:lnSpc>
              <a:defRPr sz="1600" b="0" baseline="0">
                <a:solidFill>
                  <a:schemeClr val="tx1"/>
                </a:solidFill>
              </a:defRPr>
            </a:lvl1pPr>
          </a:lstStyle>
          <a:p>
            <a:r>
              <a:rPr lang="en-US" dirty="0" smtClean="0"/>
              <a:t>By Your Name, Another Name, Another Name, and Another Name</a:t>
            </a:r>
            <a:endParaRPr lang="en-US" dirty="0"/>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uthor Slide: Three photos">
    <p:spTree>
      <p:nvGrpSpPr>
        <p:cNvPr id="1" name=""/>
        <p:cNvGrpSpPr/>
        <p:nvPr/>
      </p:nvGrpSpPr>
      <p:grpSpPr>
        <a:xfrm>
          <a:off x="0" y="0"/>
          <a:ext cx="0" cy="0"/>
          <a:chOff x="0" y="0"/>
          <a:chExt cx="0" cy="0"/>
        </a:xfrm>
      </p:grpSpPr>
      <p:pic>
        <p:nvPicPr>
          <p:cNvPr id="3" name="Picture 4" descr="Blackman author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8" name="Picture 12" descr="head shot FPO"/>
          <p:cNvPicPr>
            <a:picLocks noChangeAspect="1" noChangeArrowheads="1"/>
          </p:cNvPicPr>
          <p:nvPr/>
        </p:nvPicPr>
        <p:blipFill>
          <a:blip r:embed="rId3" cstate="print">
            <a:lum contrast="-100000"/>
          </a:blip>
          <a:srcRect/>
          <a:stretch>
            <a:fillRect/>
          </a:stretch>
        </p:blipFill>
        <p:spPr bwMode="auto">
          <a:xfrm>
            <a:off x="4038600" y="3505200"/>
            <a:ext cx="1171575" cy="1447800"/>
          </a:xfrm>
          <a:prstGeom prst="rect">
            <a:avLst/>
          </a:prstGeom>
          <a:noFill/>
        </p:spPr>
      </p:pic>
      <p:pic>
        <p:nvPicPr>
          <p:cNvPr id="9" name="Picture 13" descr="head shot FPO"/>
          <p:cNvPicPr>
            <a:picLocks noChangeAspect="1" noChangeArrowheads="1"/>
          </p:cNvPicPr>
          <p:nvPr/>
        </p:nvPicPr>
        <p:blipFill>
          <a:blip r:embed="rId3" cstate="print">
            <a:lum contrast="-100000"/>
          </a:blip>
          <a:srcRect/>
          <a:stretch>
            <a:fillRect/>
          </a:stretch>
        </p:blipFill>
        <p:spPr bwMode="auto">
          <a:xfrm>
            <a:off x="5534025" y="3505200"/>
            <a:ext cx="1171575" cy="1447800"/>
          </a:xfrm>
          <a:prstGeom prst="rect">
            <a:avLst/>
          </a:prstGeom>
          <a:noFill/>
        </p:spPr>
      </p:pic>
      <p:pic>
        <p:nvPicPr>
          <p:cNvPr id="11" name="Picture 15" descr="head shot FPO"/>
          <p:cNvPicPr>
            <a:picLocks noChangeAspect="1" noChangeArrowheads="1"/>
          </p:cNvPicPr>
          <p:nvPr/>
        </p:nvPicPr>
        <p:blipFill>
          <a:blip r:embed="rId3" cstate="print">
            <a:lum contrast="-100000"/>
          </a:blip>
          <a:srcRect/>
          <a:stretch>
            <a:fillRect/>
          </a:stretch>
        </p:blipFill>
        <p:spPr bwMode="auto">
          <a:xfrm>
            <a:off x="2514600" y="3505200"/>
            <a:ext cx="1171575" cy="1447800"/>
          </a:xfrm>
          <a:prstGeom prst="rect">
            <a:avLst/>
          </a:prstGeom>
          <a:noFill/>
        </p:spPr>
      </p:pic>
      <p:sp>
        <p:nvSpPr>
          <p:cNvPr id="12" name="Rectangle 16"/>
          <p:cNvSpPr>
            <a:spLocks noChangeArrowheads="1"/>
          </p:cNvSpPr>
          <p:nvPr/>
        </p:nvSpPr>
        <p:spPr bwMode="auto">
          <a:xfrm>
            <a:off x="2695267" y="3733800"/>
            <a:ext cx="851515" cy="7078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p:txBody>
      </p:sp>
      <p:sp>
        <p:nvSpPr>
          <p:cNvPr id="13" name="Rectangle 17"/>
          <p:cNvSpPr>
            <a:spLocks noChangeArrowheads="1"/>
          </p:cNvSpPr>
          <p:nvPr/>
        </p:nvSpPr>
        <p:spPr bwMode="auto">
          <a:xfrm>
            <a:off x="4219267" y="3733800"/>
            <a:ext cx="851515" cy="7078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p:txBody>
      </p:sp>
      <p:sp>
        <p:nvSpPr>
          <p:cNvPr id="14" name="Rectangle 18"/>
          <p:cNvSpPr>
            <a:spLocks noChangeArrowheads="1"/>
          </p:cNvSpPr>
          <p:nvPr/>
        </p:nvSpPr>
        <p:spPr bwMode="auto">
          <a:xfrm>
            <a:off x="5749617" y="3733800"/>
            <a:ext cx="851515" cy="7078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p:txBody>
      </p:sp>
      <p:sp>
        <p:nvSpPr>
          <p:cNvPr id="15" name="Rectangle 2"/>
          <p:cNvSpPr>
            <a:spLocks noGrp="1" noChangeArrowheads="1"/>
          </p:cNvSpPr>
          <p:nvPr>
            <p:ph type="title" hasCustomPrompt="1"/>
          </p:nvPr>
        </p:nvSpPr>
        <p:spPr>
          <a:xfrm>
            <a:off x="6858000" y="3813048"/>
            <a:ext cx="2057400" cy="838200"/>
          </a:xfrm>
          <a:prstGeom prst="rect">
            <a:avLst/>
          </a:prstGeom>
        </p:spPr>
        <p:txBody>
          <a:bodyPr/>
          <a:lstStyle>
            <a:lvl1pPr>
              <a:lnSpc>
                <a:spcPct val="100000"/>
              </a:lnSpc>
              <a:defRPr sz="1600" b="0" baseline="0">
                <a:solidFill>
                  <a:schemeClr val="tx1"/>
                </a:solidFill>
              </a:defRPr>
            </a:lvl1pPr>
          </a:lstStyle>
          <a:p>
            <a:r>
              <a:rPr lang="en-US" dirty="0" smtClean="0"/>
              <a:t>By Your Name, Another Name, and Another Name</a:t>
            </a:r>
            <a:endParaRPr lang="en-US" dirty="0"/>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uthor Slide: Two photos">
    <p:spTree>
      <p:nvGrpSpPr>
        <p:cNvPr id="1" name=""/>
        <p:cNvGrpSpPr/>
        <p:nvPr/>
      </p:nvGrpSpPr>
      <p:grpSpPr>
        <a:xfrm>
          <a:off x="0" y="0"/>
          <a:ext cx="0" cy="0"/>
          <a:chOff x="0" y="0"/>
          <a:chExt cx="0" cy="0"/>
        </a:xfrm>
      </p:grpSpPr>
      <p:pic>
        <p:nvPicPr>
          <p:cNvPr id="3" name="Picture 4" descr="Blackman author slid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8" name="Picture 5" descr="head shot FPO"/>
          <p:cNvPicPr>
            <a:picLocks noChangeAspect="1" noChangeArrowheads="1"/>
          </p:cNvPicPr>
          <p:nvPr/>
        </p:nvPicPr>
        <p:blipFill>
          <a:blip r:embed="rId3" cstate="print">
            <a:lum contrast="-100000"/>
          </a:blip>
          <a:srcRect/>
          <a:stretch>
            <a:fillRect/>
          </a:stretch>
        </p:blipFill>
        <p:spPr bwMode="auto">
          <a:xfrm>
            <a:off x="3268663" y="3505200"/>
            <a:ext cx="1171575" cy="1447800"/>
          </a:xfrm>
          <a:prstGeom prst="rect">
            <a:avLst/>
          </a:prstGeom>
          <a:noFill/>
        </p:spPr>
      </p:pic>
      <p:pic>
        <p:nvPicPr>
          <p:cNvPr id="9" name="Picture 6" descr="head shot FPO"/>
          <p:cNvPicPr>
            <a:picLocks noChangeAspect="1" noChangeArrowheads="1"/>
          </p:cNvPicPr>
          <p:nvPr/>
        </p:nvPicPr>
        <p:blipFill>
          <a:blip r:embed="rId3" cstate="print">
            <a:lum contrast="-100000"/>
          </a:blip>
          <a:srcRect/>
          <a:stretch>
            <a:fillRect/>
          </a:stretch>
        </p:blipFill>
        <p:spPr bwMode="auto">
          <a:xfrm>
            <a:off x="4764088" y="3505200"/>
            <a:ext cx="1171575" cy="1447800"/>
          </a:xfrm>
          <a:prstGeom prst="rect">
            <a:avLst/>
          </a:prstGeom>
          <a:noFill/>
        </p:spPr>
      </p:pic>
      <p:sp>
        <p:nvSpPr>
          <p:cNvPr id="11" name="Rectangle 8"/>
          <p:cNvSpPr>
            <a:spLocks noChangeArrowheads="1"/>
          </p:cNvSpPr>
          <p:nvPr/>
        </p:nvSpPr>
        <p:spPr bwMode="auto">
          <a:xfrm>
            <a:off x="3457267" y="3657600"/>
            <a:ext cx="851515" cy="7078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p:txBody>
      </p:sp>
      <p:sp>
        <p:nvSpPr>
          <p:cNvPr id="12" name="Rectangle 9"/>
          <p:cNvSpPr>
            <a:spLocks noChangeArrowheads="1"/>
          </p:cNvSpPr>
          <p:nvPr/>
        </p:nvSpPr>
        <p:spPr bwMode="auto">
          <a:xfrm>
            <a:off x="4987617" y="3657600"/>
            <a:ext cx="851515" cy="707886"/>
          </a:xfrm>
          <a:prstGeom prst="rect">
            <a:avLst/>
          </a:prstGeom>
          <a:noFill/>
          <a:ln w="9525">
            <a:noFill/>
            <a:miter lim="800000"/>
            <a:headEnd/>
            <a:tailEnd/>
          </a:ln>
        </p:spPr>
        <p:txBody>
          <a:bodyPr wrap="none">
            <a:spAutoFit/>
          </a:bodyPr>
          <a:lstStyle/>
          <a:p>
            <a:pPr algn="ctr"/>
            <a:r>
              <a:rPr lang="en-US" sz="800" b="0" dirty="0" smtClean="0">
                <a:solidFill>
                  <a:srgbClr val="FFFFFF"/>
                </a:solidFill>
              </a:rPr>
              <a:t>Use headshot </a:t>
            </a:r>
          </a:p>
          <a:p>
            <a:pPr algn="ctr"/>
            <a:r>
              <a:rPr lang="en-US" sz="800" b="0" dirty="0" smtClean="0">
                <a:solidFill>
                  <a:srgbClr val="FFFFFF"/>
                </a:solidFill>
              </a:rPr>
              <a:t>from</a:t>
            </a:r>
            <a:r>
              <a:rPr lang="en-US" sz="800" b="0" baseline="0" dirty="0" smtClean="0">
                <a:solidFill>
                  <a:srgbClr val="FFFFFF"/>
                </a:solidFill>
              </a:rPr>
              <a:t> </a:t>
            </a:r>
          </a:p>
          <a:p>
            <a:pPr algn="ctr"/>
            <a:r>
              <a:rPr lang="en-US" sz="800" b="0" baseline="0" dirty="0" smtClean="0">
                <a:solidFill>
                  <a:srgbClr val="FFFFFF"/>
                </a:solidFill>
              </a:rPr>
              <a:t>Public Folders</a:t>
            </a:r>
          </a:p>
          <a:p>
            <a:pPr algn="ctr"/>
            <a:r>
              <a:rPr lang="en-US" sz="800" b="0" baseline="0" dirty="0" smtClean="0">
                <a:solidFill>
                  <a:srgbClr val="FFFFFF"/>
                </a:solidFill>
              </a:rPr>
              <a:t>“PowerPoint</a:t>
            </a:r>
          </a:p>
          <a:p>
            <a:pPr algn="ctr"/>
            <a:r>
              <a:rPr lang="en-US" sz="800" b="0" baseline="0" dirty="0" smtClean="0">
                <a:solidFill>
                  <a:srgbClr val="FFFFFF"/>
                </a:solidFill>
              </a:rPr>
              <a:t>Photos”</a:t>
            </a:r>
            <a:endParaRPr lang="en-US" sz="800" b="0" dirty="0">
              <a:solidFill>
                <a:srgbClr val="FFFFFF"/>
              </a:solidFill>
            </a:endParaRPr>
          </a:p>
        </p:txBody>
      </p:sp>
      <p:sp>
        <p:nvSpPr>
          <p:cNvPr id="13" name="Rectangle 2"/>
          <p:cNvSpPr>
            <a:spLocks noGrp="1" noChangeArrowheads="1"/>
          </p:cNvSpPr>
          <p:nvPr>
            <p:ph type="title" hasCustomPrompt="1"/>
          </p:nvPr>
        </p:nvSpPr>
        <p:spPr>
          <a:xfrm>
            <a:off x="6089904" y="3959352"/>
            <a:ext cx="2057400" cy="609600"/>
          </a:xfrm>
          <a:prstGeom prst="rect">
            <a:avLst/>
          </a:prstGeom>
        </p:spPr>
        <p:txBody>
          <a:bodyPr/>
          <a:lstStyle>
            <a:lvl1pPr>
              <a:lnSpc>
                <a:spcPct val="100000"/>
              </a:lnSpc>
              <a:defRPr sz="1600" b="0" baseline="0">
                <a:solidFill>
                  <a:schemeClr val="tx1"/>
                </a:solidFill>
              </a:defRPr>
            </a:lvl1pPr>
          </a:lstStyle>
          <a:p>
            <a:r>
              <a:rPr lang="en-US" dirty="0" smtClean="0"/>
              <a:t>By Your Name, and Another Name</a:t>
            </a:r>
            <a:endParaRPr lang="en-US" dirty="0"/>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ody: One-line headline slide w/photo">
    <p:spTree>
      <p:nvGrpSpPr>
        <p:cNvPr id="1" name=""/>
        <p:cNvGrpSpPr/>
        <p:nvPr/>
      </p:nvGrpSpPr>
      <p:grpSpPr>
        <a:xfrm>
          <a:off x="0" y="0"/>
          <a:ext cx="0" cy="0"/>
          <a:chOff x="0" y="0"/>
          <a:chExt cx="0" cy="0"/>
        </a:xfrm>
      </p:grpSpPr>
      <p:pic>
        <p:nvPicPr>
          <p:cNvPr id="5" name="Picture 4" descr="582623_56159008"/>
          <p:cNvPicPr>
            <a:picLocks noChangeAspect="1" noChangeArrowheads="1"/>
          </p:cNvPicPr>
          <p:nvPr/>
        </p:nvPicPr>
        <p:blipFill>
          <a:blip r:embed="rId2" cstate="print">
            <a:lum bright="100000" contrast="100000"/>
          </a:blip>
          <a:srcRect/>
          <a:stretch>
            <a:fillRect/>
          </a:stretch>
        </p:blipFill>
        <p:spPr bwMode="auto">
          <a:xfrm>
            <a:off x="7112000" y="1828800"/>
            <a:ext cx="1574800" cy="1828800"/>
          </a:xfrm>
          <a:prstGeom prst="rect">
            <a:avLst/>
          </a:prstGeom>
          <a:noFill/>
          <a:ln>
            <a:solidFill>
              <a:schemeClr val="accent1"/>
            </a:solidFill>
          </a:ln>
        </p:spPr>
      </p:pic>
      <p:sp>
        <p:nvSpPr>
          <p:cNvPr id="6" name="Rectangle 5"/>
          <p:cNvSpPr>
            <a:spLocks noChangeArrowheads="1"/>
          </p:cNvSpPr>
          <p:nvPr/>
        </p:nvSpPr>
        <p:spPr bwMode="auto">
          <a:xfrm>
            <a:off x="7162799" y="2057400"/>
            <a:ext cx="1447801" cy="969496"/>
          </a:xfrm>
          <a:prstGeom prst="rect">
            <a:avLst/>
          </a:prstGeom>
          <a:noFill/>
          <a:ln w="9525">
            <a:noFill/>
            <a:miter lim="800000"/>
            <a:headEnd/>
            <a:tailEnd/>
          </a:ln>
        </p:spPr>
        <p:txBody>
          <a:bodyPr wrap="square">
            <a:spAutoFit/>
          </a:bodyPr>
          <a:lstStyle/>
          <a:p>
            <a:pPr algn="ctr"/>
            <a:r>
              <a:rPr lang="en-US" sz="800" b="0" dirty="0" smtClean="0"/>
              <a:t>A photo, image</a:t>
            </a:r>
            <a:br>
              <a:rPr lang="en-US" sz="800" b="0" dirty="0" smtClean="0"/>
            </a:br>
            <a:r>
              <a:rPr lang="en-US" sz="800" b="0" dirty="0" smtClean="0"/>
              <a:t>or</a:t>
            </a:r>
            <a:r>
              <a:rPr lang="en-US" sz="800" b="0" baseline="0" dirty="0" smtClean="0"/>
              <a:t> clip art </a:t>
            </a:r>
            <a:br>
              <a:rPr lang="en-US" sz="800" b="0" baseline="0" dirty="0" smtClean="0"/>
            </a:br>
            <a:r>
              <a:rPr lang="en-US" sz="800" b="0" baseline="0" dirty="0" smtClean="0"/>
              <a:t>may be placed here. </a:t>
            </a:r>
          </a:p>
          <a:p>
            <a:pPr algn="ctr"/>
            <a:r>
              <a:rPr lang="en-US" sz="800" b="0" baseline="0" dirty="0" smtClean="0"/>
              <a:t>Use the top line of the box as a </a:t>
            </a:r>
            <a:br>
              <a:rPr lang="en-US" sz="800" b="0" baseline="0" dirty="0" smtClean="0"/>
            </a:br>
            <a:r>
              <a:rPr lang="en-US" sz="800" b="0" baseline="0" dirty="0" smtClean="0"/>
              <a:t>position guide.</a:t>
            </a:r>
            <a:endParaRPr lang="en-US" sz="800" b="0" dirty="0" smtClean="0">
              <a:solidFill>
                <a:srgbClr val="FFFFFF"/>
              </a:solidFill>
            </a:endParaRPr>
          </a:p>
          <a:p>
            <a:pPr algn="ctr"/>
            <a:endParaRPr lang="en-US" sz="900" b="1" dirty="0"/>
          </a:p>
        </p:txBody>
      </p:sp>
      <p:sp>
        <p:nvSpPr>
          <p:cNvPr id="10" name="Rectangle 3"/>
          <p:cNvSpPr>
            <a:spLocks noGrp="1" noChangeArrowheads="1"/>
          </p:cNvSpPr>
          <p:nvPr>
            <p:ph type="body" idx="1"/>
          </p:nvPr>
        </p:nvSpPr>
        <p:spPr>
          <a:xfrm>
            <a:off x="1600200" y="1752600"/>
            <a:ext cx="7315200" cy="4114800"/>
          </a:xfrm>
          <a:prstGeom prst="rect">
            <a:avLst/>
          </a:prstGeom>
        </p:spPr>
        <p:txBody>
          <a:bodyPr/>
          <a:lstStyle>
            <a:lvl1pPr>
              <a:defRPr baseline="0"/>
            </a:lvl1pPr>
            <a:lvl3pPr>
              <a:defRPr i="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2"/>
          <p:cNvSpPr>
            <a:spLocks noGrp="1" noChangeArrowheads="1"/>
          </p:cNvSpPr>
          <p:nvPr>
            <p:ph type="title" hasCustomPrompt="1"/>
          </p:nvPr>
        </p:nvSpPr>
        <p:spPr>
          <a:xfrm>
            <a:off x="762000" y="1066800"/>
            <a:ext cx="7772400" cy="457200"/>
          </a:xfrm>
          <a:prstGeom prst="rect">
            <a:avLst/>
          </a:prstGeom>
        </p:spPr>
        <p:txBody>
          <a:bodyPr/>
          <a:lstStyle>
            <a:lvl1pPr>
              <a:defRPr baseline="0"/>
            </a:lvl1pPr>
          </a:lstStyle>
          <a:p>
            <a:r>
              <a:rPr lang="en-US" dirty="0" smtClean="0"/>
              <a:t>One-line headline to go here</a:t>
            </a:r>
            <a:endParaRPr lang="en-US" dirty="0"/>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ody: One-line headline slide">
    <p:spTree>
      <p:nvGrpSpPr>
        <p:cNvPr id="1" name=""/>
        <p:cNvGrpSpPr/>
        <p:nvPr/>
      </p:nvGrpSpPr>
      <p:grpSpPr>
        <a:xfrm>
          <a:off x="0" y="0"/>
          <a:ext cx="0" cy="0"/>
          <a:chOff x="0" y="0"/>
          <a:chExt cx="0" cy="0"/>
        </a:xfrm>
      </p:grpSpPr>
      <p:sp>
        <p:nvSpPr>
          <p:cNvPr id="10" name="Rectangle 3"/>
          <p:cNvSpPr>
            <a:spLocks noGrp="1" noChangeArrowheads="1"/>
          </p:cNvSpPr>
          <p:nvPr>
            <p:ph type="body" idx="1"/>
          </p:nvPr>
        </p:nvSpPr>
        <p:spPr>
          <a:xfrm>
            <a:off x="1600200" y="1752600"/>
            <a:ext cx="7315200" cy="4114800"/>
          </a:xfrm>
          <a:prstGeom prst="rect">
            <a:avLst/>
          </a:prstGeom>
        </p:spPr>
        <p:txBody>
          <a:bodyPr/>
          <a:lstStyle>
            <a:lvl1pPr>
              <a:defRPr baseline="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2"/>
          <p:cNvSpPr>
            <a:spLocks noGrp="1" noChangeArrowheads="1"/>
          </p:cNvSpPr>
          <p:nvPr>
            <p:ph type="title" hasCustomPrompt="1"/>
          </p:nvPr>
        </p:nvSpPr>
        <p:spPr>
          <a:xfrm>
            <a:off x="762000" y="1066800"/>
            <a:ext cx="7772400" cy="457200"/>
          </a:xfrm>
          <a:prstGeom prst="rect">
            <a:avLst/>
          </a:prstGeom>
        </p:spPr>
        <p:txBody>
          <a:bodyPr/>
          <a:lstStyle>
            <a:lvl1pPr>
              <a:defRPr baseline="0"/>
            </a:lvl1pPr>
          </a:lstStyle>
          <a:p>
            <a:r>
              <a:rPr lang="en-US" dirty="0" smtClean="0"/>
              <a:t>One-line headline to go here</a:t>
            </a:r>
            <a:endParaRPr lang="en-US" dirty="0"/>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ody: Two-line headline slide w/photo">
    <p:spTree>
      <p:nvGrpSpPr>
        <p:cNvPr id="1" name=""/>
        <p:cNvGrpSpPr/>
        <p:nvPr/>
      </p:nvGrpSpPr>
      <p:grpSpPr>
        <a:xfrm>
          <a:off x="0" y="0"/>
          <a:ext cx="0" cy="0"/>
          <a:chOff x="0" y="0"/>
          <a:chExt cx="0" cy="0"/>
        </a:xfrm>
      </p:grpSpPr>
      <p:sp>
        <p:nvSpPr>
          <p:cNvPr id="4" name="Rectangle 2"/>
          <p:cNvSpPr>
            <a:spLocks noGrp="1" noChangeArrowheads="1"/>
          </p:cNvSpPr>
          <p:nvPr>
            <p:ph type="title" hasCustomPrompt="1"/>
          </p:nvPr>
        </p:nvSpPr>
        <p:spPr>
          <a:xfrm>
            <a:off x="762000" y="1066800"/>
            <a:ext cx="7772400" cy="1143000"/>
          </a:xfrm>
          <a:prstGeom prst="rect">
            <a:avLst/>
          </a:prstGeom>
        </p:spPr>
        <p:txBody>
          <a:bodyPr/>
          <a:lstStyle>
            <a:lvl1pPr>
              <a:defRPr baseline="0"/>
            </a:lvl1pPr>
          </a:lstStyle>
          <a:p>
            <a:r>
              <a:rPr lang="en-US" dirty="0" smtClean="0"/>
              <a:t>Two-line headline to go here and will continue on the line below</a:t>
            </a:r>
            <a:endParaRPr lang="en-US" dirty="0"/>
          </a:p>
        </p:txBody>
      </p:sp>
      <p:pic>
        <p:nvPicPr>
          <p:cNvPr id="6" name="Picture 4" descr="582623_56159008"/>
          <p:cNvPicPr>
            <a:picLocks noChangeAspect="1" noChangeArrowheads="1"/>
          </p:cNvPicPr>
          <p:nvPr/>
        </p:nvPicPr>
        <p:blipFill>
          <a:blip r:embed="rId2" cstate="print">
            <a:lum bright="100000" contrast="100000"/>
          </a:blip>
          <a:srcRect/>
          <a:stretch>
            <a:fillRect/>
          </a:stretch>
        </p:blipFill>
        <p:spPr bwMode="auto">
          <a:xfrm>
            <a:off x="7112000" y="2209800"/>
            <a:ext cx="1574800" cy="1828800"/>
          </a:xfrm>
          <a:prstGeom prst="rect">
            <a:avLst/>
          </a:prstGeom>
          <a:noFill/>
          <a:ln>
            <a:solidFill>
              <a:schemeClr val="accent1"/>
            </a:solidFill>
          </a:ln>
        </p:spPr>
      </p:pic>
      <p:sp>
        <p:nvSpPr>
          <p:cNvPr id="7" name="Rectangle 5"/>
          <p:cNvSpPr>
            <a:spLocks noChangeArrowheads="1"/>
          </p:cNvSpPr>
          <p:nvPr/>
        </p:nvSpPr>
        <p:spPr bwMode="auto">
          <a:xfrm>
            <a:off x="7125269" y="2438400"/>
            <a:ext cx="1485332" cy="969496"/>
          </a:xfrm>
          <a:prstGeom prst="rect">
            <a:avLst/>
          </a:prstGeom>
          <a:noFill/>
          <a:ln w="9525">
            <a:noFill/>
            <a:miter lim="800000"/>
            <a:headEnd/>
            <a:tailEnd/>
          </a:ln>
        </p:spPr>
        <p:txBody>
          <a:bodyPr wrap="square">
            <a:spAutoFit/>
          </a:bodyPr>
          <a:lstStyle/>
          <a:p>
            <a:pPr algn="ctr"/>
            <a:r>
              <a:rPr lang="en-US" sz="800" b="0" dirty="0" smtClean="0"/>
              <a:t>A photo, image</a:t>
            </a:r>
            <a:br>
              <a:rPr lang="en-US" sz="800" b="0" dirty="0" smtClean="0"/>
            </a:br>
            <a:r>
              <a:rPr lang="en-US" sz="800" b="0" dirty="0" smtClean="0"/>
              <a:t>or</a:t>
            </a:r>
            <a:r>
              <a:rPr lang="en-US" sz="800" b="0" baseline="0" dirty="0" smtClean="0"/>
              <a:t> clip art </a:t>
            </a:r>
            <a:br>
              <a:rPr lang="en-US" sz="800" b="0" baseline="0" dirty="0" smtClean="0"/>
            </a:br>
            <a:r>
              <a:rPr lang="en-US" sz="800" b="0" baseline="0" dirty="0" smtClean="0"/>
              <a:t>may be placed here. </a:t>
            </a:r>
          </a:p>
          <a:p>
            <a:pPr algn="ctr"/>
            <a:r>
              <a:rPr lang="en-US" sz="800" b="0" baseline="0" dirty="0" smtClean="0"/>
              <a:t>Use the top line of this box as a </a:t>
            </a:r>
            <a:br>
              <a:rPr lang="en-US" sz="800" b="0" baseline="0" dirty="0" smtClean="0"/>
            </a:br>
            <a:r>
              <a:rPr lang="en-US" sz="800" b="0" baseline="0" dirty="0" smtClean="0"/>
              <a:t>position guide.</a:t>
            </a:r>
            <a:endParaRPr lang="en-US" sz="800" b="0" dirty="0" smtClean="0">
              <a:solidFill>
                <a:srgbClr val="FFFFFF"/>
              </a:solidFill>
            </a:endParaRPr>
          </a:p>
          <a:p>
            <a:pPr algn="ctr"/>
            <a:endParaRPr lang="en-US" sz="900" b="1" dirty="0"/>
          </a:p>
        </p:txBody>
      </p:sp>
      <p:sp>
        <p:nvSpPr>
          <p:cNvPr id="8" name="Rectangle 3"/>
          <p:cNvSpPr>
            <a:spLocks noGrp="1" noChangeArrowheads="1"/>
          </p:cNvSpPr>
          <p:nvPr>
            <p:ph type="body" idx="10"/>
          </p:nvPr>
        </p:nvSpPr>
        <p:spPr>
          <a:xfrm>
            <a:off x="1600200" y="2133600"/>
            <a:ext cx="7315200" cy="3962400"/>
          </a:xfrm>
          <a:prstGeom prst="rect">
            <a:avLst/>
          </a:prstGeom>
        </p:spPr>
        <p:txBody>
          <a:bodyPr/>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31" name="Picture 7" descr="Chicago header new"/>
          <p:cNvPicPr>
            <a:picLocks noChangeAspect="1" noChangeArrowheads="1"/>
          </p:cNvPicPr>
          <p:nvPr/>
        </p:nvPicPr>
        <p:blipFill>
          <a:blip r:embed="rId20" cstate="print"/>
          <a:srcRect/>
          <a:stretch>
            <a:fillRect/>
          </a:stretch>
        </p:blipFill>
        <p:spPr bwMode="auto">
          <a:xfrm>
            <a:off x="0" y="0"/>
            <a:ext cx="9144000" cy="1073150"/>
          </a:xfrm>
          <a:prstGeom prst="rect">
            <a:avLst/>
          </a:prstGeom>
          <a:noFill/>
        </p:spPr>
      </p:pic>
      <p:pic>
        <p:nvPicPr>
          <p:cNvPr id="1032" name="Picture 8" descr="footers new"/>
          <p:cNvPicPr>
            <a:picLocks noChangeAspect="1" noChangeArrowheads="1"/>
          </p:cNvPicPr>
          <p:nvPr/>
        </p:nvPicPr>
        <p:blipFill>
          <a:blip r:embed="rId21" cstate="print"/>
          <a:srcRect/>
          <a:stretch>
            <a:fillRect/>
          </a:stretch>
        </p:blipFill>
        <p:spPr bwMode="auto">
          <a:xfrm>
            <a:off x="0" y="6172200"/>
            <a:ext cx="9144000" cy="617538"/>
          </a:xfrm>
          <a:prstGeom prst="rect">
            <a:avLst/>
          </a:prstGeom>
          <a:noFill/>
        </p:spPr>
      </p:pic>
      <p:sp>
        <p:nvSpPr>
          <p:cNvPr id="1033" name="Text Box 9"/>
          <p:cNvSpPr txBox="1">
            <a:spLocks noChangeArrowheads="1"/>
          </p:cNvSpPr>
          <p:nvPr/>
        </p:nvSpPr>
        <p:spPr bwMode="auto">
          <a:xfrm>
            <a:off x="8382000" y="6248400"/>
            <a:ext cx="457200" cy="274638"/>
          </a:xfrm>
          <a:prstGeom prst="rect">
            <a:avLst/>
          </a:prstGeom>
          <a:noFill/>
          <a:ln w="9525">
            <a:noFill/>
            <a:miter lim="800000"/>
            <a:headEnd/>
            <a:tailEnd/>
          </a:ln>
        </p:spPr>
        <p:txBody>
          <a:bodyPr>
            <a:spAutoFit/>
          </a:bodyPr>
          <a:lstStyle/>
          <a:p>
            <a:pPr algn="r"/>
            <a:fld id="{A2C2BA63-16AB-4304-9913-4ECB1FF6301E}" type="slidenum">
              <a:rPr lang="en-US" sz="1200"/>
              <a:pPr algn="r"/>
              <a:t>‹#›</a:t>
            </a:fld>
            <a:endParaRPr lang="en-US" dirty="0"/>
          </a:p>
        </p:txBody>
      </p:sp>
      <p:pic>
        <p:nvPicPr>
          <p:cNvPr id="5" name="Picture 7" descr="Chicago header new"/>
          <p:cNvPicPr>
            <a:picLocks noChangeAspect="1" noChangeArrowheads="1"/>
          </p:cNvPicPr>
          <p:nvPr userDrawn="1"/>
        </p:nvPicPr>
        <p:blipFill>
          <a:blip r:embed="rId20" cstate="print"/>
          <a:srcRect/>
          <a:stretch>
            <a:fillRect/>
          </a:stretch>
        </p:blipFill>
        <p:spPr bwMode="auto">
          <a:xfrm>
            <a:off x="0" y="0"/>
            <a:ext cx="9144000" cy="1073150"/>
          </a:xfrm>
          <a:prstGeom prst="rect">
            <a:avLst/>
          </a:prstGeom>
          <a:noFill/>
          <a:ln w="9525">
            <a:noFill/>
            <a:miter lim="800000"/>
            <a:headEnd/>
            <a:tailEnd/>
          </a:ln>
        </p:spPr>
      </p:pic>
      <p:pic>
        <p:nvPicPr>
          <p:cNvPr id="6" name="Picture 8" descr="footers new"/>
          <p:cNvPicPr>
            <a:picLocks noChangeAspect="1" noChangeArrowheads="1"/>
          </p:cNvPicPr>
          <p:nvPr userDrawn="1"/>
        </p:nvPicPr>
        <p:blipFill>
          <a:blip r:embed="rId21" cstate="print"/>
          <a:srcRect/>
          <a:stretch>
            <a:fillRect/>
          </a:stretch>
        </p:blipFill>
        <p:spPr bwMode="auto">
          <a:xfrm>
            <a:off x="0" y="6172200"/>
            <a:ext cx="9144000" cy="617538"/>
          </a:xfrm>
          <a:prstGeom prst="rect">
            <a:avLst/>
          </a:prstGeom>
          <a:noFill/>
          <a:ln w="9525">
            <a:noFill/>
            <a:miter lim="800000"/>
            <a:headEnd/>
            <a:tailEnd/>
          </a:ln>
        </p:spPr>
      </p:pic>
      <p:sp>
        <p:nvSpPr>
          <p:cNvPr id="7" name="Text Box 9"/>
          <p:cNvSpPr txBox="1">
            <a:spLocks noChangeArrowheads="1"/>
          </p:cNvSpPr>
          <p:nvPr userDrawn="1"/>
        </p:nvSpPr>
        <p:spPr bwMode="auto">
          <a:xfrm>
            <a:off x="8382000" y="6248400"/>
            <a:ext cx="457200" cy="274638"/>
          </a:xfrm>
          <a:prstGeom prst="rect">
            <a:avLst/>
          </a:prstGeom>
          <a:noFill/>
          <a:ln w="9525">
            <a:noFill/>
            <a:miter lim="800000"/>
            <a:headEnd/>
            <a:tailEnd/>
          </a:ln>
        </p:spPr>
        <p:txBody>
          <a:bodyPr>
            <a:spAutoFit/>
          </a:bodyPr>
          <a:lstStyle/>
          <a:p>
            <a:pPr algn="r"/>
            <a:fld id="{4AD6B3B6-120A-4968-84FC-0DCC52911B32}" type="slidenum">
              <a:rPr lang="en-US" sz="1200"/>
              <a:pPr algn="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pull dir="d"/>
  </p:transition>
  <p:txStyles>
    <p:titleStyle>
      <a:lvl1pPr algn="l" rtl="0" eaLnBrk="1" fontAlgn="base" hangingPunct="1">
        <a:lnSpc>
          <a:spcPct val="90000"/>
        </a:lnSpc>
        <a:spcBef>
          <a:spcPct val="0"/>
        </a:spcBef>
        <a:spcAft>
          <a:spcPct val="0"/>
        </a:spcAft>
        <a:defRPr sz="2400" b="1">
          <a:solidFill>
            <a:srgbClr val="808000"/>
          </a:solidFill>
          <a:latin typeface="+mj-lt"/>
          <a:ea typeface="+mj-ea"/>
          <a:cs typeface="+mj-cs"/>
        </a:defRPr>
      </a:lvl1pPr>
      <a:lvl2pPr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2pPr>
      <a:lvl3pPr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3pPr>
      <a:lvl4pPr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4pPr>
      <a:lvl5pPr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5pPr>
      <a:lvl6pPr marL="457200"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6pPr>
      <a:lvl7pPr marL="914400"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7pPr>
      <a:lvl8pPr marL="1371600"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8pPr>
      <a:lvl9pPr marL="1828800" algn="l" rtl="0" eaLnBrk="1" fontAlgn="base" hangingPunct="1">
        <a:lnSpc>
          <a:spcPct val="90000"/>
        </a:lnSpc>
        <a:spcBef>
          <a:spcPct val="0"/>
        </a:spcBef>
        <a:spcAft>
          <a:spcPct val="0"/>
        </a:spcAft>
        <a:defRPr sz="2400" b="1">
          <a:solidFill>
            <a:srgbClr val="808000"/>
          </a:solidFill>
          <a:latin typeface="Arial" charset="0"/>
          <a:ea typeface="ＭＳ Ｐゴシック" pitchFamily="1" charset="-128"/>
        </a:defRPr>
      </a:lvl9pPr>
    </p:titleStyle>
    <p:bodyStyle>
      <a:lvl1pPr marL="171450" indent="-171450" algn="l" rtl="0" eaLnBrk="1" fontAlgn="base" hangingPunct="1">
        <a:spcBef>
          <a:spcPct val="20000"/>
        </a:spcBef>
        <a:spcAft>
          <a:spcPct val="0"/>
        </a:spcAft>
        <a:buClr>
          <a:srgbClr val="400080"/>
        </a:buClr>
        <a:buFont typeface="Wingdings" pitchFamily="1" charset="2"/>
        <a:buChar char="§"/>
        <a:tabLst>
          <a:tab pos="1597025" algn="l"/>
        </a:tabLst>
        <a:defRPr sz="2000">
          <a:solidFill>
            <a:schemeClr val="tx1"/>
          </a:solidFill>
          <a:latin typeface="+mn-lt"/>
          <a:ea typeface="+mn-ea"/>
          <a:cs typeface="+mn-cs"/>
        </a:defRPr>
      </a:lvl1pPr>
      <a:lvl2pPr marL="682625" indent="-166688" algn="l" rtl="0" eaLnBrk="1" fontAlgn="base" hangingPunct="1">
        <a:spcBef>
          <a:spcPct val="20000"/>
        </a:spcBef>
        <a:spcAft>
          <a:spcPct val="0"/>
        </a:spcAft>
        <a:buClr>
          <a:srgbClr val="400080"/>
        </a:buClr>
        <a:buFont typeface="Symbol" pitchFamily="1" charset="2"/>
        <a:buChar char=""/>
        <a:tabLst>
          <a:tab pos="1597025" algn="l"/>
        </a:tabLst>
        <a:defRPr>
          <a:solidFill>
            <a:schemeClr val="tx1"/>
          </a:solidFill>
          <a:latin typeface="+mn-lt"/>
          <a:ea typeface="+mn-ea"/>
        </a:defRPr>
      </a:lvl2pPr>
      <a:lvl3pPr marL="1203325" indent="-230188"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3pPr>
      <a:lvl4pPr marL="1597025" indent="-16827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4pPr>
      <a:lvl5pPr marL="1997075" indent="-14922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5pPr>
      <a:lvl6pPr marL="2454275" indent="-14922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6pPr>
      <a:lvl7pPr marL="2911475" indent="-14922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7pPr>
      <a:lvl8pPr marL="3368675" indent="-14922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8pPr>
      <a:lvl9pPr marL="3825875" indent="-149225" algn="l" rtl="0" eaLnBrk="1" fontAlgn="base" hangingPunct="1">
        <a:spcBef>
          <a:spcPct val="20000"/>
        </a:spcBef>
        <a:spcAft>
          <a:spcPct val="0"/>
        </a:spcAft>
        <a:buClr>
          <a:srgbClr val="400080"/>
        </a:buClr>
        <a:buChar char="»"/>
        <a:tabLst>
          <a:tab pos="1597025" algn="l"/>
        </a:tabLst>
        <a:defRPr sz="1600" i="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990600"/>
            <a:ext cx="8153400" cy="3429000"/>
          </a:xfrm>
        </p:spPr>
        <p:txBody>
          <a:bodyPr/>
          <a:lstStyle/>
          <a:p>
            <a:pPr eaLnBrk="1" hangingPunct="1"/>
            <a:r>
              <a:rPr lang="en-US" sz="6000" b="1" cap="none" dirty="0" smtClean="0">
                <a:latin typeface="Arial" charset="0"/>
                <a:ea typeface="ＭＳ Ｐゴシック" pitchFamily="-107" charset="-128"/>
                <a:cs typeface="Arial" charset="0"/>
              </a:rPr>
              <a:t/>
            </a:r>
            <a:br>
              <a:rPr lang="en-US" sz="6000" b="1" cap="none" dirty="0" smtClean="0">
                <a:latin typeface="Arial" charset="0"/>
                <a:ea typeface="ＭＳ Ｐゴシック" pitchFamily="-107" charset="-128"/>
                <a:cs typeface="Arial" charset="0"/>
              </a:rPr>
            </a:br>
            <a:r>
              <a:rPr lang="en-US" sz="6000" b="1" cap="none" dirty="0" smtClean="0">
                <a:latin typeface="Arial" charset="0"/>
                <a:ea typeface="ＭＳ Ｐゴシック" pitchFamily="-107" charset="-128"/>
                <a:cs typeface="Arial" charset="0"/>
              </a:rPr>
              <a:t>Update on Statutory</a:t>
            </a:r>
            <a:br>
              <a:rPr lang="en-US" sz="6000" b="1" cap="none" dirty="0" smtClean="0">
                <a:latin typeface="Arial" charset="0"/>
                <a:ea typeface="ＭＳ Ｐゴシック" pitchFamily="-107" charset="-128"/>
                <a:cs typeface="Arial" charset="0"/>
              </a:rPr>
            </a:br>
            <a:r>
              <a:rPr lang="en-US" sz="6000" b="1" cap="none" dirty="0" smtClean="0">
                <a:latin typeface="Arial" charset="0"/>
                <a:ea typeface="ＭＳ Ｐゴシック" pitchFamily="-107" charset="-128"/>
                <a:cs typeface="Arial" charset="0"/>
              </a:rPr>
              <a:t>	Accounting Issues</a:t>
            </a:r>
          </a:p>
        </p:txBody>
      </p:sp>
      <p:sp>
        <p:nvSpPr>
          <p:cNvPr id="14339" name="Subtitle 6"/>
          <p:cNvSpPr>
            <a:spLocks noGrp="1"/>
          </p:cNvSpPr>
          <p:nvPr>
            <p:ph type="subTitle" idx="1"/>
          </p:nvPr>
        </p:nvSpPr>
        <p:spPr>
          <a:xfrm>
            <a:off x="685800" y="4495800"/>
            <a:ext cx="8229600" cy="1524000"/>
          </a:xfrm>
        </p:spPr>
        <p:txBody>
          <a:bodyPr/>
          <a:lstStyle/>
          <a:p>
            <a:pPr algn="r" eaLnBrk="1" hangingPunct="1"/>
            <a:r>
              <a:rPr lang="en-US" dirty="0" smtClean="0">
                <a:solidFill>
                  <a:schemeClr val="accent4">
                    <a:lumMod val="75000"/>
                  </a:schemeClr>
                </a:solidFill>
                <a:latin typeface="Arial" charset="0"/>
                <a:ea typeface="ＭＳ Ｐゴシック" pitchFamily="-107" charset="-128"/>
              </a:rPr>
              <a:t>May 31 , 2012</a:t>
            </a:r>
          </a:p>
          <a:p>
            <a:pPr algn="r" eaLnBrk="1" hangingPunct="1"/>
            <a:endParaRPr lang="en-US" dirty="0" smtClean="0">
              <a:solidFill>
                <a:schemeClr val="accent4">
                  <a:lumMod val="75000"/>
                </a:schemeClr>
              </a:solidFill>
              <a:latin typeface="Arial" charset="0"/>
              <a:ea typeface="ＭＳ Ｐゴシック" pitchFamily="-107" charset="-128"/>
            </a:endParaRPr>
          </a:p>
          <a:p>
            <a:pPr algn="r" eaLnBrk="1" hangingPunct="1"/>
            <a:r>
              <a:rPr lang="en-US" dirty="0" smtClean="0">
                <a:solidFill>
                  <a:schemeClr val="accent4">
                    <a:lumMod val="75000"/>
                  </a:schemeClr>
                </a:solidFill>
                <a:latin typeface="Arial" charset="0"/>
                <a:ea typeface="ＭＳ Ｐゴシック" pitchFamily="-107" charset="-128"/>
              </a:rPr>
              <a:t>Douglas J. Youngren</a:t>
            </a:r>
          </a:p>
          <a:p>
            <a:pPr algn="r" eaLnBrk="1" hangingPunct="1"/>
            <a:r>
              <a:rPr lang="en-US" dirty="0" smtClean="0">
                <a:solidFill>
                  <a:schemeClr val="accent4">
                    <a:lumMod val="75000"/>
                  </a:schemeClr>
                </a:solidFill>
                <a:latin typeface="Arial" charset="0"/>
                <a:ea typeface="ＭＳ Ｐゴシック" pitchFamily="-107" charset="-128"/>
              </a:rPr>
              <a:t>Blackman </a:t>
            </a:r>
            <a:r>
              <a:rPr lang="en-US" dirty="0" err="1" smtClean="0">
                <a:solidFill>
                  <a:schemeClr val="accent4">
                    <a:lumMod val="75000"/>
                  </a:schemeClr>
                </a:solidFill>
                <a:latin typeface="Arial" charset="0"/>
                <a:ea typeface="ＭＳ Ｐゴシック" pitchFamily="-107" charset="-128"/>
              </a:rPr>
              <a:t>Kallick</a:t>
            </a:r>
            <a:endParaRPr lang="en-US" dirty="0" smtClean="0">
              <a:solidFill>
                <a:schemeClr val="accent4">
                  <a:lumMod val="75000"/>
                </a:schemeClr>
              </a:solidFill>
              <a:latin typeface="Arial" charset="0"/>
              <a:ea typeface="ＭＳ Ｐゴシック" pitchFamily="-107" charset="-128"/>
            </a:endParaRPr>
          </a:p>
          <a:p>
            <a:pPr algn="r" eaLnBrk="1" hangingPunct="1"/>
            <a:endParaRPr lang="en-US" dirty="0" smtClean="0">
              <a:latin typeface="Arial" charset="0"/>
              <a:ea typeface="ＭＳ Ｐゴシック" pitchFamily="-107" charset="-128"/>
            </a:endParaRPr>
          </a:p>
          <a:p>
            <a:pPr algn="r" eaLnBrk="1" hangingPunct="1"/>
            <a:endParaRPr lang="en-US" dirty="0" smtClean="0">
              <a:latin typeface="Arial" charset="0"/>
              <a:ea typeface="ＭＳ Ｐゴシック" pitchFamily="-107" charset="-128"/>
            </a:endParaRP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Part 3 Admissibility</a:t>
            </a:r>
            <a:br>
              <a:rPr lang="en-US" dirty="0" smtClean="0"/>
            </a:br>
            <a:r>
              <a:rPr lang="en-US" sz="2000" b="0" dirty="0" smtClean="0">
                <a:solidFill>
                  <a:schemeClr val="tx1"/>
                </a:solidFill>
              </a:rPr>
              <a:t>Paragraph 11.c.</a:t>
            </a:r>
            <a:endParaRPr lang="en-US" b="0" dirty="0">
              <a:solidFill>
                <a:schemeClr val="tx1"/>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2755128344"/>
              </p:ext>
            </p:extLst>
          </p:nvPr>
        </p:nvGraphicFramePr>
        <p:xfrm>
          <a:off x="2209800" y="2331720"/>
          <a:ext cx="4724400" cy="2194560"/>
        </p:xfrm>
        <a:graphic>
          <a:graphicData uri="http://schemas.openxmlformats.org/drawingml/2006/table">
            <a:tbl>
              <a:tblPr bandRow="1">
                <a:effectLst>
                  <a:outerShdw blurRad="50800" dist="38100" dir="2700000" algn="tl" rotWithShape="0">
                    <a:prstClr val="black">
                      <a:alpha val="40000"/>
                    </a:prstClr>
                  </a:outerShdw>
                </a:effectLst>
                <a:tableStyleId>{5C22544A-7EE6-4342-B048-85BDC9FD1C3A}</a:tableStyleId>
              </a:tblPr>
              <a:tblGrid>
                <a:gridCol w="3607528"/>
                <a:gridCol w="1116872"/>
              </a:tblGrid>
              <a:tr h="365760">
                <a:tc>
                  <a:txBody>
                    <a:bodyPr/>
                    <a:lstStyle/>
                    <a:p>
                      <a:pPr algn="l" fontAlgn="b"/>
                      <a:r>
                        <a:rPr lang="en-US" sz="1500" u="none" strike="noStrike" dirty="0" smtClean="0"/>
                        <a:t>Adjusted Gross </a:t>
                      </a:r>
                      <a:r>
                        <a:rPr lang="en-US" sz="1500" u="none" strike="noStrike" dirty="0"/>
                        <a:t>Deferred Tax Assets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a:t>14,000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11.a.</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a:t>6,750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11.b.</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a:t>6,675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Remaining </a:t>
                      </a:r>
                      <a:r>
                        <a:rPr lang="en-US" sz="1500" u="none" strike="noStrike" dirty="0" smtClean="0"/>
                        <a:t>DTAs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a:t>575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Deferred Tax Liabilities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a:t>750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11.c.</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575 </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t>
            </a:r>
            <a:r>
              <a:rPr lang="en-US" dirty="0" smtClean="0"/>
              <a:t>– Admissibility</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664303804"/>
              </p:ext>
            </p:extLst>
          </p:nvPr>
        </p:nvGraphicFramePr>
        <p:xfrm>
          <a:off x="1314451" y="2331720"/>
          <a:ext cx="6515098" cy="2194560"/>
        </p:xfrm>
        <a:graphic>
          <a:graphicData uri="http://schemas.openxmlformats.org/drawingml/2006/table">
            <a:tbl>
              <a:tblPr bandRow="1">
                <a:effectLst>
                  <a:outerShdw blurRad="50800" dist="38100" dir="2700000" algn="tl" rotWithShape="0">
                    <a:prstClr val="black">
                      <a:alpha val="40000"/>
                    </a:prstClr>
                  </a:outerShdw>
                </a:effectLst>
                <a:tableStyleId>{5C22544A-7EE6-4342-B048-85BDC9FD1C3A}</a:tableStyleId>
              </a:tblPr>
              <a:tblGrid>
                <a:gridCol w="5578095"/>
                <a:gridCol w="937003"/>
              </a:tblGrid>
              <a:tr h="365760">
                <a:tc>
                  <a:txBody>
                    <a:bodyPr/>
                    <a:lstStyle/>
                    <a:p>
                      <a:pPr algn="l" fontAlgn="b"/>
                      <a:r>
                        <a:rPr lang="en-US" sz="1500" u="none" strike="noStrike" dirty="0" smtClean="0"/>
                        <a:t>Adjusted Gross </a:t>
                      </a:r>
                      <a:r>
                        <a:rPr lang="en-US" sz="1500" u="none" strike="noStrike" dirty="0"/>
                        <a:t>Deferred Tax Assets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a:t>14,000 </a:t>
                      </a:r>
                      <a:endParaRPr lang="en-US" sz="1500" b="0" i="0" u="none" strike="noStrike">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11.a.</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a:t>6,750 </a:t>
                      </a:r>
                      <a:endParaRPr lang="en-US" sz="1500" b="0" i="0" u="none" strike="noStrike">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11.b.</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a:t>6,675 </a:t>
                      </a:r>
                      <a:endParaRPr lang="en-US" sz="1500" b="0" i="0" u="none" strike="noStrike">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11.c.</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575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Total </a:t>
                      </a:r>
                      <a:r>
                        <a:rPr lang="en-US" sz="1500" u="none" strike="noStrike" dirty="0" smtClean="0"/>
                        <a:t>DTAs Recognized </a:t>
                      </a:r>
                      <a:r>
                        <a:rPr lang="en-US" sz="1500" u="none" strike="noStrike" dirty="0"/>
                        <a:t>under Paragraphs </a:t>
                      </a:r>
                      <a:r>
                        <a:rPr lang="en-US" sz="1500" u="none" strike="noStrike" dirty="0" smtClean="0"/>
                        <a:t>11.a., 11.b., 11.c.</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14,000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smtClean="0"/>
                        <a:t>DTAs Non-Admitted</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0 </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Now, let’s assume the RBC was 250%</a:t>
            </a:r>
            <a:endParaRPr lang="en-US" dirty="0"/>
          </a:p>
        </p:txBody>
      </p:sp>
      <p:sp>
        <p:nvSpPr>
          <p:cNvPr id="3" name="Title 2"/>
          <p:cNvSpPr>
            <a:spLocks noGrp="1"/>
          </p:cNvSpPr>
          <p:nvPr>
            <p:ph type="title"/>
          </p:nvPr>
        </p:nvSpPr>
        <p:spPr/>
        <p:txBody>
          <a:bodyPr/>
          <a:lstStyle/>
          <a:p>
            <a:r>
              <a:rPr lang="en-US" dirty="0"/>
              <a:t>Example </a:t>
            </a:r>
            <a:r>
              <a:rPr lang="en-US" dirty="0" smtClean="0"/>
              <a:t>– Admissibility</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2557782759"/>
              </p:ext>
            </p:extLst>
          </p:nvPr>
        </p:nvGraphicFramePr>
        <p:xfrm>
          <a:off x="1619250" y="2700866"/>
          <a:ext cx="5905501" cy="1552787"/>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913501"/>
                <a:gridCol w="992000"/>
              </a:tblGrid>
              <a:tr h="457200">
                <a:tc>
                  <a:txBody>
                    <a:bodyPr/>
                    <a:lstStyle/>
                    <a:p>
                      <a:pPr algn="ctr" fontAlgn="b"/>
                      <a:r>
                        <a:rPr lang="en-US" sz="1800" b="1" u="none" strike="noStrike" dirty="0">
                          <a:effectLst>
                            <a:outerShdw blurRad="38100" dist="38100" dir="2700000" algn="tl">
                              <a:srgbClr val="000000">
                                <a:alpha val="43137"/>
                              </a:srgbClr>
                            </a:outerShdw>
                          </a:effectLst>
                        </a:rPr>
                        <a:t>The Lesser of:</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9525" marR="9525" marT="9525" marB="0" anchor="b"/>
                </a:tc>
                <a:tc>
                  <a:txBody>
                    <a:bodyPr/>
                    <a:lstStyle/>
                    <a:p>
                      <a:pPr algn="l" fontAlgn="b"/>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9525" marR="9525" marT="9525" marB="0" anchor="b"/>
                </a:tc>
              </a:tr>
              <a:tr h="365760">
                <a:tc>
                  <a:txBody>
                    <a:bodyPr/>
                    <a:lstStyle/>
                    <a:p>
                      <a:pPr algn="l" fontAlgn="b"/>
                      <a:r>
                        <a:rPr lang="en-US" sz="1500" u="none" strike="noStrike" dirty="0" smtClean="0"/>
                        <a:t>Adjusted Gross DTAs Expected </a:t>
                      </a:r>
                      <a:r>
                        <a:rPr lang="en-US" sz="1500" u="none" strike="noStrike" dirty="0"/>
                        <a:t>to be </a:t>
                      </a:r>
                      <a:r>
                        <a:rPr lang="en-US" sz="1500" u="none" strike="noStrike" dirty="0" smtClean="0"/>
                        <a:t>Realized </a:t>
                      </a:r>
                      <a:r>
                        <a:rPr lang="en-US" sz="1500" u="none" strike="noStrike" dirty="0"/>
                        <a:t>in </a:t>
                      </a:r>
                      <a:r>
                        <a:rPr lang="en-US" sz="1500" u="none" strike="noStrike" dirty="0" smtClean="0"/>
                        <a:t>1 Year</a:t>
                      </a:r>
                      <a:endParaRPr lang="en-US" sz="1500" b="1"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0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smtClean="0"/>
                        <a:t>10% </a:t>
                      </a:r>
                      <a:r>
                        <a:rPr lang="en-US" sz="1500" u="none" strike="noStrike" dirty="0"/>
                        <a:t>of </a:t>
                      </a:r>
                      <a:r>
                        <a:rPr lang="en-US" sz="1500" u="none" strike="noStrike" dirty="0" smtClean="0"/>
                        <a:t>Statutory </a:t>
                      </a:r>
                      <a:r>
                        <a:rPr lang="en-US" sz="1500" u="none" strike="noStrike" dirty="0"/>
                        <a:t>Surplus and Capital</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4,450 </a:t>
                      </a:r>
                      <a:endParaRPr lang="en-US" sz="1500" b="0" i="0" u="none" strike="noStrike" dirty="0">
                        <a:solidFill>
                          <a:srgbClr val="000000"/>
                        </a:solidFill>
                        <a:latin typeface="+mn-lt"/>
                      </a:endParaRPr>
                    </a:p>
                  </a:txBody>
                  <a:tcPr marL="9525" marR="9525" marT="9525" marB="0" anchor="b"/>
                </a:tc>
              </a:tr>
              <a:tr h="364067">
                <a:tc>
                  <a:txBody>
                    <a:bodyPr/>
                    <a:lstStyle/>
                    <a:p>
                      <a:pPr algn="l" fontAlgn="b"/>
                      <a:r>
                        <a:rPr lang="en-US" sz="1500" u="none" strike="noStrike" dirty="0" smtClean="0"/>
                        <a:t>Admitted </a:t>
                      </a:r>
                      <a:r>
                        <a:rPr lang="en-US" sz="1500" u="none" strike="noStrike" dirty="0"/>
                        <a:t>under Paragraph </a:t>
                      </a:r>
                      <a:r>
                        <a:rPr lang="en-US" sz="1500" u="none" strike="noStrike" dirty="0" smtClean="0"/>
                        <a:t>11.b.</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0 </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t>
            </a:r>
            <a:r>
              <a:rPr lang="en-US" dirty="0" smtClean="0"/>
              <a:t>– Admissibility</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3777323420"/>
              </p:ext>
            </p:extLst>
          </p:nvPr>
        </p:nvGraphicFramePr>
        <p:xfrm>
          <a:off x="1314451" y="2331720"/>
          <a:ext cx="6515098" cy="2194560"/>
        </p:xfrm>
        <a:graphic>
          <a:graphicData uri="http://schemas.openxmlformats.org/drawingml/2006/table">
            <a:tbl>
              <a:tblPr bandRow="1">
                <a:effectLst>
                  <a:outerShdw blurRad="50800" dist="38100" dir="2700000" algn="tl" rotWithShape="0">
                    <a:prstClr val="black">
                      <a:alpha val="40000"/>
                    </a:prstClr>
                  </a:outerShdw>
                </a:effectLst>
                <a:tableStyleId>{5C22544A-7EE6-4342-B048-85BDC9FD1C3A}</a:tableStyleId>
              </a:tblPr>
              <a:tblGrid>
                <a:gridCol w="5578095"/>
                <a:gridCol w="937003"/>
              </a:tblGrid>
              <a:tr h="365760">
                <a:tc>
                  <a:txBody>
                    <a:bodyPr/>
                    <a:lstStyle/>
                    <a:p>
                      <a:pPr algn="l" fontAlgn="b"/>
                      <a:r>
                        <a:rPr lang="en-US" sz="1500" u="none" strike="noStrike" dirty="0" smtClean="0"/>
                        <a:t>Adjusted Gross </a:t>
                      </a:r>
                      <a:r>
                        <a:rPr lang="en-US" sz="1500" u="none" strike="noStrike" dirty="0"/>
                        <a:t>Deferred Tax Assets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a:t>14,000 </a:t>
                      </a:r>
                      <a:endParaRPr lang="en-US" sz="1500" b="0" i="0" u="none" strike="noStrike">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11.a.</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a:t>6,750 </a:t>
                      </a:r>
                      <a:endParaRPr lang="en-US" sz="1500" b="0" i="0" u="none" strike="noStrike">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11.b.</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0 </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Admitted under Paragraph </a:t>
                      </a:r>
                      <a:r>
                        <a:rPr lang="en-US" sz="1500" u="none" strike="noStrike" dirty="0" smtClean="0"/>
                        <a:t>11.c.</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750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Total </a:t>
                      </a:r>
                      <a:r>
                        <a:rPr lang="en-US" sz="1500" u="none" strike="noStrike" dirty="0" smtClean="0"/>
                        <a:t>DTAs </a:t>
                      </a:r>
                      <a:r>
                        <a:rPr lang="en-US" sz="1500" u="none" strike="noStrike" dirty="0"/>
                        <a:t>recognized under Paragraphs </a:t>
                      </a:r>
                      <a:r>
                        <a:rPr lang="en-US" sz="1500" u="none" strike="noStrike" dirty="0" smtClean="0"/>
                        <a:t>11.a., 11.b., 11.c.</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7,500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smtClean="0"/>
                        <a:t>DTAs Non-Admitted</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6,500</a:t>
                      </a:r>
                      <a:endParaRPr lang="en-US" sz="1500" b="0" i="0" u="none" strike="noStrike" dirty="0">
                        <a:solidFill>
                          <a:srgbClr val="000000"/>
                        </a:solidFill>
                        <a:latin typeface="+mn-lt"/>
                      </a:endParaRPr>
                    </a:p>
                  </a:txBody>
                  <a:tcPr marL="9525" marR="9525" marT="9525" marB="0" anchor="b"/>
                </a:tc>
              </a:tr>
            </a:tbl>
          </a:graphicData>
        </a:graphic>
      </p:graphicFrame>
      <p:sp>
        <p:nvSpPr>
          <p:cNvPr id="6" name="Text Placeholder 1"/>
          <p:cNvSpPr>
            <a:spLocks noGrp="1"/>
          </p:cNvSpPr>
          <p:nvPr>
            <p:ph type="body" idx="1"/>
          </p:nvPr>
        </p:nvSpPr>
        <p:spPr>
          <a:xfrm>
            <a:off x="1600200" y="1752600"/>
            <a:ext cx="7315200" cy="4114800"/>
          </a:xfrm>
        </p:spPr>
        <p:txBody>
          <a:bodyPr/>
          <a:lstStyle/>
          <a:p>
            <a:r>
              <a:rPr lang="en-US" dirty="0" smtClean="0"/>
              <a:t>Now, let’s assume the RBC was 250%</a:t>
            </a:r>
            <a:endParaRPr lang="en-US" dirty="0"/>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Annual Statement Footnote</a:t>
            </a:r>
            <a:br>
              <a:rPr lang="en-US" dirty="0" smtClean="0"/>
            </a:br>
            <a:r>
              <a:rPr lang="en-US" sz="2000" b="0" dirty="0" smtClean="0">
                <a:solidFill>
                  <a:schemeClr val="tx1"/>
                </a:solidFill>
              </a:rPr>
              <a:t>The components of the net DTA recognized in the company’s Assets, Liabilities, Surplus, and Other Funds are as follows:</a:t>
            </a:r>
            <a:endParaRPr lang="en-US" sz="2000" b="0" dirty="0">
              <a:solidFill>
                <a:schemeClr val="tx1"/>
              </a:solidFill>
            </a:endParaRPr>
          </a:p>
        </p:txBody>
      </p:sp>
      <p:sp>
        <p:nvSpPr>
          <p:cNvPr id="3" name="Text Placeholder 2"/>
          <p:cNvSpPr>
            <a:spLocks noGrp="1"/>
          </p:cNvSpPr>
          <p:nvPr>
            <p:ph type="body" idx="10"/>
          </p:nvPr>
        </p:nvSpPr>
        <p:spPr/>
        <p:txBody>
          <a:bodyPr/>
          <a:lstStyle/>
          <a:p>
            <a:endParaRPr lang="en-US"/>
          </a:p>
        </p:txBody>
      </p:sp>
      <p:graphicFrame>
        <p:nvGraphicFramePr>
          <p:cNvPr id="7" name="Content Placeholder 6"/>
          <p:cNvGraphicFramePr>
            <a:graphicFrameLocks noGrp="1"/>
          </p:cNvGraphicFramePr>
          <p:nvPr>
            <p:ph idx="4294967295"/>
            <p:extLst>
              <p:ext uri="{D42A27DB-BD31-4B8C-83A1-F6EECF244321}">
                <p14:modId xmlns="" xmlns:p14="http://schemas.microsoft.com/office/powerpoint/2010/main" val="3888670083"/>
              </p:ext>
            </p:extLst>
          </p:nvPr>
        </p:nvGraphicFramePr>
        <p:xfrm>
          <a:off x="171044" y="2051444"/>
          <a:ext cx="8801913" cy="4044556"/>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828800"/>
                <a:gridCol w="822960"/>
                <a:gridCol w="750885"/>
                <a:gridCol w="749808"/>
                <a:gridCol w="822960"/>
                <a:gridCol w="750885"/>
                <a:gridCol w="750885"/>
                <a:gridCol w="822960"/>
                <a:gridCol w="750885"/>
                <a:gridCol w="750885"/>
              </a:tblGrid>
              <a:tr h="379336">
                <a:tc>
                  <a:txBody>
                    <a:bodyPr/>
                    <a:lstStyle/>
                    <a:p>
                      <a:pPr algn="ctr" fontAlgn="b"/>
                      <a:endParaRPr lang="en-US" sz="1800" b="0" i="0" u="none" strike="noStrike" dirty="0">
                        <a:solidFill>
                          <a:srgbClr val="000000"/>
                        </a:solidFill>
                        <a:latin typeface="+mj-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0"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c hMerge="1">
                  <a:txBody>
                    <a:bodyPr/>
                    <a:lstStyle/>
                    <a:p>
                      <a:pPr algn="r" fontAlgn="b"/>
                      <a:endParaRPr lang="en-US" sz="1100" b="0" i="0" u="none" strike="noStrike" dirty="0">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0"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c hMerge="1">
                  <a:txBody>
                    <a:bodyPr/>
                    <a:lstStyle/>
                    <a:p>
                      <a:pPr algn="r" fontAlgn="b"/>
                      <a:endParaRPr lang="en-US" sz="1800" b="0" i="0" u="none" strike="noStrike" dirty="0">
                        <a:solidFill>
                          <a:srgbClr val="000000"/>
                        </a:solidFill>
                        <a:latin typeface="+mj-lt"/>
                      </a:endParaRPr>
                    </a:p>
                  </a:txBody>
                  <a:tcPr marL="7620" marR="7620" marT="7620" marB="0" anchor="b"/>
                </a:tc>
                <a:tc hMerge="1">
                  <a:txBody>
                    <a:bodyPr/>
                    <a:lstStyle/>
                    <a:p>
                      <a:pPr algn="l" fontAlgn="b"/>
                      <a:endParaRPr lang="en-US" sz="1800" b="0" i="0" u="none" strike="noStrike" dirty="0">
                        <a:solidFill>
                          <a:srgbClr val="000000"/>
                        </a:solidFill>
                        <a:latin typeface="+mj-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Change</a:t>
                      </a:r>
                      <a:endParaRPr lang="en-US" sz="1800" b="0"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c hMerge="1">
                  <a:txBody>
                    <a:bodyPr/>
                    <a:lstStyle/>
                    <a:p>
                      <a:pPr algn="l" fontAlgn="b"/>
                      <a:endParaRPr lang="en-US" sz="1800" b="0" i="0" u="none" strike="noStrike">
                        <a:solidFill>
                          <a:srgbClr val="000000"/>
                        </a:solidFill>
                        <a:latin typeface="+mj-lt"/>
                      </a:endParaRPr>
                    </a:p>
                  </a:txBody>
                  <a:tcPr marL="7620" marR="7620" marT="7620" marB="0" anchor="b"/>
                </a:tc>
                <a:tc hMerge="1">
                  <a:txBody>
                    <a:bodyPr/>
                    <a:lstStyle/>
                    <a:p>
                      <a:pPr algn="l" fontAlgn="b"/>
                      <a:endParaRPr lang="en-US" sz="1800" b="0" i="0" u="none" strike="noStrike" dirty="0">
                        <a:solidFill>
                          <a:srgbClr val="000000"/>
                        </a:solidFill>
                        <a:latin typeface="+mj-lt"/>
                      </a:endParaRPr>
                    </a:p>
                  </a:txBody>
                  <a:tcPr marL="7620" marR="7620" marT="7620" marB="0" anchor="b"/>
                </a:tc>
              </a:tr>
              <a:tr h="365760">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 Ordinary</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Capital</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Total</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Ordinary</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Capital</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Total</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Ordinary</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Capital</a:t>
                      </a:r>
                      <a:endParaRPr lang="en-US" sz="1400" b="1" i="0" u="none" strike="noStrike" dirty="0">
                        <a:solidFill>
                          <a:srgbClr val="000000"/>
                        </a:solidFill>
                        <a:latin typeface="+mj-lt"/>
                      </a:endParaRPr>
                    </a:p>
                  </a:txBody>
                  <a:tcPr marL="7620" marR="7620" marT="7620" marB="0" anchor="b"/>
                </a:tc>
                <a:tc>
                  <a:txBody>
                    <a:bodyPr/>
                    <a:lstStyle/>
                    <a:p>
                      <a:pPr algn="ctr" fontAlgn="b"/>
                      <a:r>
                        <a:rPr lang="en-US" sz="1400" b="1" u="none" strike="noStrike" dirty="0" smtClean="0"/>
                        <a:t>Total</a:t>
                      </a:r>
                      <a:endParaRPr lang="en-US" sz="1400" b="1" i="0" u="none" strike="noStrike" dirty="0">
                        <a:solidFill>
                          <a:srgbClr val="000000"/>
                        </a:solidFill>
                        <a:latin typeface="+mj-lt"/>
                      </a:endParaRPr>
                    </a:p>
                  </a:txBody>
                  <a:tcPr marL="7620" marR="7620" marT="7620" marB="0" anchor="b"/>
                </a:tc>
              </a:tr>
              <a:tr h="457200">
                <a:tc>
                  <a:txBody>
                    <a:bodyPr/>
                    <a:lstStyle/>
                    <a:p>
                      <a:pPr algn="l" fontAlgn="b"/>
                      <a:r>
                        <a:rPr lang="en-US" sz="1400" u="none" strike="noStrike" dirty="0"/>
                        <a:t>Gross Deferred Tax Assets</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$14,000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$14,000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a:t>
                      </a:r>
                      <a:endParaRPr lang="en-US" sz="1400" b="0" i="0" u="none" strike="noStrike" dirty="0">
                        <a:solidFill>
                          <a:srgbClr val="000000"/>
                        </a:solidFill>
                        <a:latin typeface="+mj-lt"/>
                      </a:endParaRPr>
                    </a:p>
                  </a:txBody>
                  <a:tcPr marL="7620" marR="7620" marT="7620" marB="0" anchor="b"/>
                </a:tc>
              </a:tr>
              <a:tr h="457200">
                <a:tc>
                  <a:txBody>
                    <a:bodyPr/>
                    <a:lstStyle/>
                    <a:p>
                      <a:pPr algn="l" fontAlgn="b"/>
                      <a:r>
                        <a:rPr lang="en-US" sz="1400" u="none" strike="noStrike" dirty="0"/>
                        <a:t>Statutory Valuation Allowance Adjustment</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r>
              <a:tr h="457200">
                <a:tc>
                  <a:txBody>
                    <a:bodyPr/>
                    <a:lstStyle/>
                    <a:p>
                      <a:pPr algn="l" fontAlgn="b"/>
                      <a:r>
                        <a:rPr lang="en-US" sz="1400" u="none" strike="noStrike" dirty="0"/>
                        <a:t>Adjusted Gross Deferred Tax Assets</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14,000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14,000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1,500</a:t>
                      </a:r>
                      <a:endParaRPr lang="en-US" sz="1400" b="0" i="0" u="none" strike="noStrike">
                        <a:solidFill>
                          <a:srgbClr val="000000"/>
                        </a:solidFill>
                        <a:latin typeface="+mj-lt"/>
                      </a:endParaRPr>
                    </a:p>
                  </a:txBody>
                  <a:tcPr marL="7620" marR="7620" marT="7620" marB="0" anchor="b"/>
                </a:tc>
              </a:tr>
              <a:tr h="457200">
                <a:tc>
                  <a:txBody>
                    <a:bodyPr/>
                    <a:lstStyle/>
                    <a:p>
                      <a:pPr algn="l" fontAlgn="b"/>
                      <a:r>
                        <a:rPr lang="en-US" sz="1400" u="none" strike="noStrike" dirty="0"/>
                        <a:t>Deferred Tax Assets </a:t>
                      </a:r>
                      <a:r>
                        <a:rPr lang="en-US" sz="1400" u="none" strike="noStrike" dirty="0" smtClean="0"/>
                        <a:t>Non-Admitted</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r>
              <a:tr h="457200">
                <a:tc>
                  <a:txBody>
                    <a:bodyPr/>
                    <a:lstStyle/>
                    <a:p>
                      <a:pPr algn="l" fontAlgn="b"/>
                      <a:r>
                        <a:rPr lang="en-US" sz="1400" u="none" strike="noStrike" dirty="0"/>
                        <a:t>Subtotal Net Admitted Deferred Tax Asset</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14,000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14,000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a:t>
                      </a:r>
                      <a:endParaRPr lang="en-US" sz="1400" b="0" i="0" u="none" strike="noStrike" dirty="0">
                        <a:solidFill>
                          <a:srgbClr val="000000"/>
                        </a:solidFill>
                        <a:latin typeface="+mj-lt"/>
                      </a:endParaRPr>
                    </a:p>
                  </a:txBody>
                  <a:tcPr marL="7620" marR="7620" marT="7620" marB="0" anchor="b"/>
                </a:tc>
              </a:tr>
              <a:tr h="365760">
                <a:tc>
                  <a:txBody>
                    <a:bodyPr/>
                    <a:lstStyle/>
                    <a:p>
                      <a:pPr algn="l" fontAlgn="b"/>
                      <a:r>
                        <a:rPr lang="en-US" sz="1400" u="none" strike="noStrike" dirty="0"/>
                        <a:t>Deferred Tax Liabilities</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750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750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650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650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100</a:t>
                      </a:r>
                      <a:endParaRPr lang="en-US" sz="1400" b="0" i="0" u="none" strike="noStrike" dirty="0">
                        <a:solidFill>
                          <a:srgbClr val="000000"/>
                        </a:solidFill>
                        <a:latin typeface="+mj-lt"/>
                      </a:endParaRPr>
                    </a:p>
                  </a:txBody>
                  <a:tcPr marL="7620" marR="7620" marT="7620" marB="0" anchor="b"/>
                </a:tc>
              </a:tr>
              <a:tr h="64008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t>Net Admitted Deferred </a:t>
                      </a:r>
                      <a:r>
                        <a:rPr lang="en-US" sz="1400" u="none" strike="noStrike" dirty="0" smtClean="0">
                          <a:solidFill>
                            <a:schemeClr val="tx1"/>
                          </a:solidFill>
                        </a:rPr>
                        <a:t>Tax Asset/(Net Deferred Tax Liability)</a:t>
                      </a:r>
                      <a:endParaRPr lang="en-US" sz="1400" b="0" i="0" u="none" strike="noStrike" kern="1200" dirty="0" smtClean="0">
                        <a:solidFill>
                          <a:schemeClr val="tx1"/>
                        </a:solidFill>
                        <a:latin typeface="+mn-lt"/>
                        <a:ea typeface="+mn-ea"/>
                        <a:cs typeface="+mn-cs"/>
                      </a:endParaRPr>
                    </a:p>
                  </a:txBody>
                  <a:tcPr marL="7620" marR="7620" marT="7620" marB="0" anchor="b"/>
                </a:tc>
                <a:tc>
                  <a:txBody>
                    <a:bodyPr/>
                    <a:lstStyle/>
                    <a:p>
                      <a:pPr algn="r" fontAlgn="b"/>
                      <a:r>
                        <a:rPr lang="en-US" sz="1400" u="none" strike="noStrike"/>
                        <a:t>$14,000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a:t>($750)</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$13,250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a:t>$12,500 </a:t>
                      </a:r>
                      <a:endParaRPr lang="en-US" sz="1400" b="0" i="0" u="none" strike="noStrike">
                        <a:solidFill>
                          <a:srgbClr val="000000"/>
                        </a:solidFill>
                        <a:latin typeface="+mj-lt"/>
                      </a:endParaRPr>
                    </a:p>
                  </a:txBody>
                  <a:tcPr marL="7620" marR="7620" marT="7620" marB="0" anchor="b"/>
                </a:tc>
                <a:tc>
                  <a:txBody>
                    <a:bodyPr/>
                    <a:lstStyle/>
                    <a:p>
                      <a:pPr algn="r" fontAlgn="b"/>
                      <a:r>
                        <a:rPr lang="en-US" sz="1400" u="none" strike="noStrike" dirty="0"/>
                        <a:t>($650)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$11,850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$1,500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t>$1,400 </a:t>
                      </a:r>
                      <a:endParaRPr lang="en-US" sz="1400" b="0" i="0" u="none" strike="noStrike" dirty="0">
                        <a:solidFill>
                          <a:srgbClr val="000000"/>
                        </a:solidFill>
                        <a:latin typeface="+mj-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a:t>
            </a:r>
            <a:r>
              <a:rPr lang="en-US" dirty="0" smtClean="0"/>
              <a:t>Footnote – Continued</a:t>
            </a:r>
            <a:endParaRPr lang="en-US" dirty="0">
              <a:solidFill>
                <a:srgbClr val="FF0000"/>
              </a:solidFill>
            </a:endParaRPr>
          </a:p>
        </p:txBody>
      </p:sp>
      <p:graphicFrame>
        <p:nvGraphicFramePr>
          <p:cNvPr id="8" name="Content Placeholder 7"/>
          <p:cNvGraphicFramePr>
            <a:graphicFrameLocks noGrp="1"/>
          </p:cNvGraphicFramePr>
          <p:nvPr>
            <p:ph idx="4294967295"/>
            <p:extLst>
              <p:ext uri="{D42A27DB-BD31-4B8C-83A1-F6EECF244321}">
                <p14:modId xmlns="" xmlns:p14="http://schemas.microsoft.com/office/powerpoint/2010/main" val="929405017"/>
              </p:ext>
            </p:extLst>
          </p:nvPr>
        </p:nvGraphicFramePr>
        <p:xfrm>
          <a:off x="137160" y="1621248"/>
          <a:ext cx="8869680" cy="43967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011680"/>
                <a:gridCol w="822960"/>
                <a:gridCol w="731520"/>
                <a:gridCol w="731520"/>
                <a:gridCol w="822960"/>
                <a:gridCol w="731520"/>
                <a:gridCol w="731520"/>
                <a:gridCol w="822960"/>
                <a:gridCol w="731520"/>
                <a:gridCol w="731520"/>
              </a:tblGrid>
              <a:tr h="457200">
                <a:tc>
                  <a:txBody>
                    <a:bodyPr/>
                    <a:lstStyle/>
                    <a:p>
                      <a:pPr algn="ctr" fontAlgn="b"/>
                      <a:endParaRPr lang="en-US" sz="1800" b="0" i="0" u="none" strike="noStrike" dirty="0">
                        <a:solidFill>
                          <a:srgbClr val="000000"/>
                        </a:solidFill>
                        <a:effectLst>
                          <a:outerShdw blurRad="38100" dist="38100" dir="2700000" algn="tl">
                            <a:srgbClr val="000000">
                              <a:alpha val="43137"/>
                            </a:srgbClr>
                          </a:outerShdw>
                        </a:effectLst>
                        <a:latin typeface="+mn-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0" i="0" u="none" strike="noStrike" dirty="0">
                        <a:solidFill>
                          <a:srgbClr val="000000"/>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r" fontAlgn="b"/>
                      <a:endParaRPr lang="en-US" sz="1100" b="0" i="0" u="none" strike="noStrike" dirty="0">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0" i="0" u="none" strike="noStrike" dirty="0">
                        <a:solidFill>
                          <a:srgbClr val="000000"/>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r" fontAlgn="b"/>
                      <a:endParaRPr lang="en-US" sz="1100" b="0" i="0" u="none" strike="noStrike">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Change</a:t>
                      </a:r>
                      <a:endParaRPr lang="en-US" sz="1800" b="0" i="0" u="none" strike="noStrike" dirty="0">
                        <a:solidFill>
                          <a:srgbClr val="000000"/>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100" b="0" i="0" u="none" strike="noStrike">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r>
              <a:tr h="398563">
                <a:tc>
                  <a:txBody>
                    <a:bodyPr/>
                    <a:lstStyle/>
                    <a:p>
                      <a:pPr algn="ctr" fontAlgn="b"/>
                      <a:r>
                        <a:rPr lang="en-US" sz="1400" b="1" dirty="0" smtClean="0"/>
                        <a:t>Admission Calculation Components </a:t>
                      </a:r>
                      <a:r>
                        <a:rPr lang="en-US" sz="1400" b="1" u="none" strike="noStrike" dirty="0" smtClean="0"/>
                        <a:t>No</a:t>
                      </a:r>
                      <a:r>
                        <a:rPr lang="en-US" sz="1400" b="1" u="none" strike="noStrike" dirty="0"/>
                        <a:t>. 101 (Paragraph 11)</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Ordinary</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Capital</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Total</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Ordinary</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Capital</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Total</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Ordinary</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Capital</a:t>
                      </a:r>
                      <a:endParaRPr lang="en-US" sz="1400" b="1" i="0" u="none" strike="noStrike" dirty="0">
                        <a:solidFill>
                          <a:srgbClr val="000000"/>
                        </a:solidFill>
                        <a:latin typeface="Calibri"/>
                      </a:endParaRPr>
                    </a:p>
                  </a:txBody>
                  <a:tcPr marL="7620" marR="7620" marT="7620" marB="0" anchor="b"/>
                </a:tc>
                <a:tc>
                  <a:txBody>
                    <a:bodyPr/>
                    <a:lstStyle/>
                    <a:p>
                      <a:pPr algn="ctr" fontAlgn="b"/>
                      <a:r>
                        <a:rPr lang="en-US" sz="1400" b="1" u="none" strike="noStrike" dirty="0"/>
                        <a:t>Total</a:t>
                      </a:r>
                      <a:endParaRPr lang="en-US" sz="1400" b="1" i="0" u="none" strike="noStrike" dirty="0">
                        <a:solidFill>
                          <a:srgbClr val="000000"/>
                        </a:solidFill>
                        <a:latin typeface="Calibri"/>
                      </a:endParaRPr>
                    </a:p>
                  </a:txBody>
                  <a:tcPr marL="7620" marR="7620" marT="7620" marB="0" anchor="b"/>
                </a:tc>
              </a:tr>
              <a:tr h="91440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solidFill>
                            <a:schemeClr val="tx1"/>
                          </a:solidFill>
                        </a:rPr>
                        <a:t>a. Federal Income Taxes Paid </a:t>
                      </a:r>
                      <a:r>
                        <a:rPr lang="en-US" sz="1400" u="none" strike="noStrike" dirty="0" smtClean="0">
                          <a:solidFill>
                            <a:schemeClr val="tx1"/>
                          </a:solidFill>
                        </a:rPr>
                        <a:t>in </a:t>
                      </a:r>
                      <a:r>
                        <a:rPr lang="en-US" sz="1400" u="none" strike="noStrike" dirty="0">
                          <a:solidFill>
                            <a:schemeClr val="tx1"/>
                          </a:solidFill>
                        </a:rPr>
                        <a:t>Prior </a:t>
                      </a:r>
                      <a:r>
                        <a:rPr lang="en-US" sz="1400" u="none" strike="noStrike" dirty="0" smtClean="0">
                          <a:solidFill>
                            <a:schemeClr val="tx1"/>
                          </a:solidFill>
                        </a:rPr>
                        <a:t>Years Recoverable through Loss Carrybacks</a:t>
                      </a:r>
                    </a:p>
                  </a:txBody>
                  <a:tcPr marL="7620" marR="7620" marT="7620" marB="0" anchor="b"/>
                </a:tc>
                <a:tc>
                  <a:txBody>
                    <a:bodyPr/>
                    <a:lstStyle/>
                    <a:p>
                      <a:pPr algn="r" fontAlgn="b"/>
                      <a:r>
                        <a:rPr lang="en-US" sz="1400" u="none" strike="noStrike" dirty="0"/>
                        <a:t>$6,750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$6,750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$4,200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$4,200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$2,550</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a:t>$0</a:t>
                      </a:r>
                      <a:endParaRPr lang="en-US" sz="1400" b="0" i="0" u="none" strike="noStrike">
                        <a:solidFill>
                          <a:srgbClr val="000000"/>
                        </a:solidFill>
                        <a:latin typeface="Calibri"/>
                      </a:endParaRPr>
                    </a:p>
                  </a:txBody>
                  <a:tcPr marL="7620" marR="7620" marT="7620" marB="0" anchor="b"/>
                </a:tc>
                <a:tc>
                  <a:txBody>
                    <a:bodyPr/>
                    <a:lstStyle/>
                    <a:p>
                      <a:pPr algn="r" fontAlgn="b"/>
                      <a:r>
                        <a:rPr lang="en-US" sz="1400" u="none" strike="noStrike"/>
                        <a:t>$2,550</a:t>
                      </a:r>
                      <a:endParaRPr lang="en-US" sz="1400" b="0" i="0" u="none" strike="noStrike">
                        <a:solidFill>
                          <a:srgbClr val="000000"/>
                        </a:solidFill>
                        <a:latin typeface="Calibri"/>
                      </a:endParaRPr>
                    </a:p>
                  </a:txBody>
                  <a:tcPr marL="7620" marR="7620" marT="7620" marB="0" anchor="b"/>
                </a:tc>
              </a:tr>
              <a:tr h="23774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solidFill>
                            <a:schemeClr val="tx1"/>
                          </a:solidFill>
                        </a:rPr>
                        <a:t>b. Adjusted Gross Deferred Tax </a:t>
                      </a:r>
                      <a:r>
                        <a:rPr lang="en-US" sz="1400" u="none" strike="noStrike" dirty="0" smtClean="0">
                          <a:solidFill>
                            <a:schemeClr val="tx1"/>
                          </a:solidFill>
                        </a:rPr>
                        <a:t>Assets Expected to Be Realized (Excluding the Amount of Deferred Tax Assets from a. Above) after Application of the Limitation. (The Lesser of </a:t>
                      </a:r>
                      <a:r>
                        <a:rPr lang="en-US" sz="1400" u="none" strike="noStrike" dirty="0" err="1" smtClean="0">
                          <a:solidFill>
                            <a:schemeClr val="tx1"/>
                          </a:solidFill>
                        </a:rPr>
                        <a:t>b.i</a:t>
                      </a:r>
                      <a:r>
                        <a:rPr lang="en-US" sz="1400" u="none" strike="noStrike" dirty="0" smtClean="0">
                          <a:solidFill>
                            <a:schemeClr val="tx1"/>
                          </a:solidFill>
                        </a:rPr>
                        <a:t> and </a:t>
                      </a:r>
                      <a:r>
                        <a:rPr lang="en-US" sz="1400" u="none" strike="noStrike" dirty="0" err="1" smtClean="0">
                          <a:solidFill>
                            <a:schemeClr val="tx1"/>
                          </a:solidFill>
                        </a:rPr>
                        <a:t>b.ii</a:t>
                      </a:r>
                      <a:r>
                        <a:rPr lang="en-US" sz="1400" u="none" strike="noStrike" dirty="0" smtClean="0">
                          <a:solidFill>
                            <a:schemeClr val="tx1"/>
                          </a:solidFill>
                        </a:rPr>
                        <a:t>.  Threshold  </a:t>
                      </a:r>
                    </a:p>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tx1"/>
                          </a:solidFill>
                        </a:rPr>
                        <a:t>Limit Below)</a:t>
                      </a:r>
                    </a:p>
                  </a:txBody>
                  <a:tcPr marL="7620" marR="7620" marT="7620" marB="0" anchor="b"/>
                </a:tc>
                <a:tc>
                  <a:txBody>
                    <a:bodyPr/>
                    <a:lstStyle/>
                    <a:p>
                      <a:pPr algn="r" fontAlgn="b"/>
                      <a:r>
                        <a:rPr lang="en-US" sz="1400" u="none" strike="noStrike"/>
                        <a:t>6,675 </a:t>
                      </a:r>
                      <a:endParaRPr lang="en-US" sz="1400" b="0" i="0" u="none" strike="noStrike">
                        <a:solidFill>
                          <a:srgbClr val="000000"/>
                        </a:solidFill>
                        <a:latin typeface="Calibri"/>
                      </a:endParaRPr>
                    </a:p>
                  </a:txBody>
                  <a:tcPr marL="7620" marR="7620" marT="7620" marB="0" anchor="b"/>
                </a:tc>
                <a:tc>
                  <a:txBody>
                    <a:bodyPr/>
                    <a:lstStyle/>
                    <a:p>
                      <a:pPr algn="r" fontAlgn="b"/>
                      <a:r>
                        <a:rPr lang="en-US" sz="1400" u="none" strike="noStrike" dirty="0"/>
                        <a:t>0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6,675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3,845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0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3,845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2,830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0 </a:t>
                      </a:r>
                      <a:endParaRPr lang="en-US" sz="1400" b="0" i="0" u="none" strike="noStrike" dirty="0">
                        <a:solidFill>
                          <a:srgbClr val="000000"/>
                        </a:solidFill>
                        <a:latin typeface="Calibri"/>
                      </a:endParaRPr>
                    </a:p>
                  </a:txBody>
                  <a:tcPr marL="7620" marR="7620" marT="7620" marB="0" anchor="b"/>
                </a:tc>
                <a:tc>
                  <a:txBody>
                    <a:bodyPr/>
                    <a:lstStyle/>
                    <a:p>
                      <a:pPr algn="r" fontAlgn="b"/>
                      <a:r>
                        <a:rPr lang="en-US" sz="1400" u="none" strike="noStrike" dirty="0"/>
                        <a:t>2,830 </a:t>
                      </a:r>
                      <a:endParaRPr lang="en-US" sz="1400" b="0" i="0" u="none" strike="noStrike" dirty="0">
                        <a:solidFill>
                          <a:srgbClr val="000000"/>
                        </a:solidFill>
                        <a:latin typeface="Calibri"/>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Footnote – Continued</a:t>
            </a:r>
            <a:endParaRPr lang="en-US" dirty="0">
              <a:solidFill>
                <a:srgbClr val="FF0000"/>
              </a:solidFill>
            </a:endParaRP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2350764371"/>
              </p:ext>
            </p:extLst>
          </p:nvPr>
        </p:nvGraphicFramePr>
        <p:xfrm>
          <a:off x="225837" y="1600200"/>
          <a:ext cx="8692326" cy="43357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194560"/>
                <a:gridCol w="780001"/>
                <a:gridCol w="691093"/>
                <a:gridCol w="693334"/>
                <a:gridCol w="780001"/>
                <a:gridCol w="693334"/>
                <a:gridCol w="693334"/>
                <a:gridCol w="780001"/>
                <a:gridCol w="693334"/>
                <a:gridCol w="693334"/>
              </a:tblGrid>
              <a:tr h="457200">
                <a:tc>
                  <a:txBody>
                    <a:bodyPr/>
                    <a:lstStyle/>
                    <a:p>
                      <a:pPr algn="l"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r"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r"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gridSpan="3">
                  <a:txBody>
                    <a:bodyPr/>
                    <a:lstStyle/>
                    <a:p>
                      <a:pPr algn="ctr" fontAlgn="b"/>
                      <a:r>
                        <a:rPr lang="en-US" sz="1800" u="none" strike="noStrike" dirty="0">
                          <a:effectLst>
                            <a:outerShdw blurRad="38100" dist="38100" dir="2700000" algn="tl">
                              <a:srgbClr val="000000">
                                <a:alpha val="43137"/>
                              </a:srgbClr>
                            </a:outerShdw>
                          </a:effectLst>
                        </a:rPr>
                        <a:t>Change</a:t>
                      </a:r>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r>
              <a:tr h="212085">
                <a:tc>
                  <a:txBody>
                    <a:bodyPr/>
                    <a:lstStyle/>
                    <a:p>
                      <a:pPr algn="ctr" fontAlgn="b"/>
                      <a:r>
                        <a:rPr lang="en-US" sz="1400" b="1" u="none" strike="noStrike" dirty="0"/>
                        <a:t>No. 101 (Paragraph 11)</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Ordinary</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Capital</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Total</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Ordinary</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Capital</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Total</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Ordinary</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Capital</a:t>
                      </a:r>
                      <a:endParaRPr lang="en-US" sz="1400" b="1" i="0" u="none" strike="noStrike" dirty="0">
                        <a:solidFill>
                          <a:schemeClr val="tx2"/>
                        </a:solidFill>
                        <a:latin typeface="+mn-lt"/>
                      </a:endParaRPr>
                    </a:p>
                  </a:txBody>
                  <a:tcPr marL="7620" marR="7620" marT="7620" marB="0" anchor="b"/>
                </a:tc>
                <a:tc>
                  <a:txBody>
                    <a:bodyPr/>
                    <a:lstStyle/>
                    <a:p>
                      <a:pPr algn="ctr" fontAlgn="b"/>
                      <a:r>
                        <a:rPr lang="en-US" sz="1400" b="1" u="none" strike="noStrike" dirty="0"/>
                        <a:t>Total</a:t>
                      </a:r>
                      <a:endParaRPr lang="en-US" sz="1400" b="1" i="0" u="none" strike="noStrike" dirty="0">
                        <a:solidFill>
                          <a:schemeClr val="tx2"/>
                        </a:solidFill>
                        <a:latin typeface="+mn-lt"/>
                      </a:endParaRPr>
                    </a:p>
                  </a:txBody>
                  <a:tcPr marL="7620" marR="7620" marT="7620" marB="0" anchor="b"/>
                </a:tc>
              </a:tr>
              <a:tr h="416856">
                <a:tc>
                  <a:txBody>
                    <a:bodyPr/>
                    <a:lstStyle/>
                    <a:p>
                      <a:pPr algn="l" fontAlgn="b"/>
                      <a:r>
                        <a:rPr lang="en-US" sz="1400" u="none" strike="noStrike" dirty="0" err="1">
                          <a:solidFill>
                            <a:schemeClr val="tx1"/>
                          </a:solidFill>
                        </a:rPr>
                        <a:t>i</a:t>
                      </a:r>
                      <a:r>
                        <a:rPr lang="en-US" sz="1400" u="none" strike="noStrike" dirty="0">
                          <a:solidFill>
                            <a:schemeClr val="tx1"/>
                          </a:solidFill>
                        </a:rPr>
                        <a:t>. </a:t>
                      </a:r>
                      <a:r>
                        <a:rPr lang="en-US" sz="1400" u="none" strike="noStrike" dirty="0" smtClean="0">
                          <a:solidFill>
                            <a:schemeClr val="tx1"/>
                          </a:solidFill>
                        </a:rPr>
                        <a:t> Adjusted </a:t>
                      </a:r>
                      <a:r>
                        <a:rPr lang="en-US" sz="1400" u="none" strike="noStrike" dirty="0">
                          <a:solidFill>
                            <a:schemeClr val="tx1"/>
                          </a:solidFill>
                        </a:rPr>
                        <a:t>Gross Deferred Tax Assets </a:t>
                      </a:r>
                      <a:r>
                        <a:rPr lang="en-US" sz="1400" u="none" strike="noStrike" dirty="0" smtClean="0">
                          <a:solidFill>
                            <a:schemeClr val="tx1"/>
                          </a:solidFill>
                        </a:rPr>
                        <a:t>Expected to Be Realized Following the Balance Sheet Date.</a:t>
                      </a:r>
                      <a:endParaRPr lang="en-US" sz="1400" b="0" i="0" u="none" strike="noStrike" dirty="0">
                        <a:solidFill>
                          <a:schemeClr val="tx1"/>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6,900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a:t>5,845 </a:t>
                      </a:r>
                      <a:endParaRPr lang="en-US" sz="1400" b="0" i="0" u="none" strike="noStrike">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1,055 </a:t>
                      </a:r>
                      <a:endParaRPr lang="en-US" sz="1400" b="0" i="0" u="none" strike="noStrike" dirty="0">
                        <a:solidFill>
                          <a:schemeClr val="tx2"/>
                        </a:solidFill>
                        <a:latin typeface="+mn-lt"/>
                      </a:endParaRPr>
                    </a:p>
                  </a:txBody>
                  <a:tcPr marL="7620" marR="7620" marT="7620" marB="0" anchor="b"/>
                </a:tc>
              </a:tr>
              <a:tr h="621628">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solidFill>
                            <a:schemeClr val="tx1"/>
                          </a:solidFill>
                        </a:rPr>
                        <a:t>ii</a:t>
                      </a:r>
                      <a:r>
                        <a:rPr lang="en-US" sz="1400" u="none" strike="noStrike" dirty="0" smtClean="0">
                          <a:solidFill>
                            <a:schemeClr val="tx1"/>
                          </a:solidFill>
                        </a:rPr>
                        <a:t>.  </a:t>
                      </a:r>
                      <a:r>
                        <a:rPr lang="en-US" sz="1400" u="none" strike="noStrike" dirty="0">
                          <a:solidFill>
                            <a:schemeClr val="tx1"/>
                          </a:solidFill>
                        </a:rPr>
                        <a:t>Adjusted Gross Deferred Tax Assets </a:t>
                      </a:r>
                      <a:r>
                        <a:rPr lang="en-US" sz="1400" u="none" strike="noStrike" dirty="0" smtClean="0">
                          <a:solidFill>
                            <a:schemeClr val="tx1"/>
                          </a:solidFill>
                        </a:rPr>
                        <a:t>Allowed per Limitation Threshold</a:t>
                      </a: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a:t>6,675 </a:t>
                      </a:r>
                      <a:endParaRPr lang="en-US" sz="1400" b="0" i="0" u="none" strike="noStrike">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3,845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smtClean="0"/>
                        <a:t>N/A</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a:t>2,830 </a:t>
                      </a:r>
                      <a:endParaRPr lang="en-US" sz="1400" b="0" i="0" u="none" strike="noStrike">
                        <a:solidFill>
                          <a:schemeClr val="tx2"/>
                        </a:solidFill>
                        <a:latin typeface="+mn-lt"/>
                      </a:endParaRPr>
                    </a:p>
                  </a:txBody>
                  <a:tcPr marL="7620" marR="7620" marT="7620" marB="0" anchor="b"/>
                </a:tc>
              </a:tr>
              <a:tr h="128016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a:solidFill>
                            <a:schemeClr val="tx1"/>
                          </a:solidFill>
                        </a:rPr>
                        <a:t>c.  Adjusted Gross Deferred Tax Assets (</a:t>
                      </a:r>
                      <a:r>
                        <a:rPr lang="en-US" sz="1400" u="none" strike="noStrike" dirty="0" smtClean="0">
                          <a:solidFill>
                            <a:schemeClr val="tx1"/>
                          </a:solidFill>
                        </a:rPr>
                        <a:t>Excluding the Amount of Deferred Tax Assets from a. and b. above) Offset by Deferred Tax Liabilities</a:t>
                      </a:r>
                    </a:p>
                  </a:txBody>
                  <a:tcPr marL="7620" marR="7620" marT="7620" marB="0" anchor="b"/>
                </a:tc>
                <a:tc>
                  <a:txBody>
                    <a:bodyPr/>
                    <a:lstStyle/>
                    <a:p>
                      <a:pPr algn="r" fontAlgn="b"/>
                      <a:r>
                        <a:rPr lang="en-US" sz="1400" u="none" strike="noStrike" dirty="0"/>
                        <a:t>575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575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650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650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(75)</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u="none" strike="noStrike" dirty="0"/>
                        <a:t>(75)</a:t>
                      </a:r>
                      <a:endParaRPr lang="en-US" sz="1400" b="0" i="0" u="none" strike="noStrike" dirty="0">
                        <a:solidFill>
                          <a:schemeClr val="tx2"/>
                        </a:solidFill>
                        <a:latin typeface="+mn-lt"/>
                      </a:endParaRPr>
                    </a:p>
                  </a:txBody>
                  <a:tcPr marL="7620" marR="7620" marT="7620" marB="0" anchor="b"/>
                </a:tc>
              </a:tr>
              <a:tr h="2937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b="0" u="none" strike="noStrike" dirty="0" smtClean="0">
                          <a:solidFill>
                            <a:schemeClr val="tx1"/>
                          </a:solidFill>
                        </a:rPr>
                        <a:t>Deferred Tax Assets Admitted as the Result of Application of SSAP No. 101. </a:t>
                      </a:r>
                      <a:r>
                        <a:rPr lang="en-US" sz="1400" b="0" u="none" strike="noStrike" dirty="0" smtClean="0"/>
                        <a:t>Total </a:t>
                      </a:r>
                      <a:r>
                        <a:rPr lang="en-US" sz="1400" b="0" u="none" strike="noStrike" dirty="0"/>
                        <a:t>(</a:t>
                      </a:r>
                      <a:r>
                        <a:rPr lang="en-US" sz="1400" b="0" u="none" strike="noStrike" dirty="0" err="1"/>
                        <a:t>a.+b.+c</a:t>
                      </a:r>
                      <a:r>
                        <a:rPr lang="en-US" sz="1400" b="0" u="none" strike="noStrike" dirty="0"/>
                        <a:t>.)</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$14,000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a:t>$0 </a:t>
                      </a:r>
                      <a:endParaRPr lang="en-US" sz="1400" b="0" i="0" u="none" strike="noStrike">
                        <a:solidFill>
                          <a:schemeClr val="tx2"/>
                        </a:solidFill>
                        <a:latin typeface="+mn-lt"/>
                      </a:endParaRPr>
                    </a:p>
                  </a:txBody>
                  <a:tcPr marL="7620" marR="7620" marT="7620" marB="0" anchor="b"/>
                </a:tc>
                <a:tc>
                  <a:txBody>
                    <a:bodyPr/>
                    <a:lstStyle/>
                    <a:p>
                      <a:pPr algn="r" fontAlgn="b"/>
                      <a:r>
                        <a:rPr lang="en-US" sz="1400" b="0" u="none" strike="noStrike" dirty="0"/>
                        <a:t>$14,000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$8,695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$8,695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$5,305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$0 </a:t>
                      </a:r>
                      <a:endParaRPr lang="en-US" sz="1400" b="0" i="0" u="none" strike="noStrike" dirty="0">
                        <a:solidFill>
                          <a:schemeClr val="tx2"/>
                        </a:solidFill>
                        <a:latin typeface="+mn-lt"/>
                      </a:endParaRPr>
                    </a:p>
                  </a:txBody>
                  <a:tcPr marL="7620" marR="7620" marT="7620" marB="0" anchor="b"/>
                </a:tc>
                <a:tc>
                  <a:txBody>
                    <a:bodyPr/>
                    <a:lstStyle/>
                    <a:p>
                      <a:pPr algn="r" fontAlgn="b"/>
                      <a:r>
                        <a:rPr lang="en-US" sz="1400" b="0" u="none" strike="noStrike" dirty="0"/>
                        <a:t>$5,305 </a:t>
                      </a:r>
                      <a:endParaRPr lang="en-US" sz="1400" b="0" i="0" u="none" strike="noStrike" dirty="0">
                        <a:solidFill>
                          <a:schemeClr val="tx2"/>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Footnote – Continued</a:t>
            </a:r>
            <a:endParaRPr lang="en-US" dirty="0">
              <a:solidFill>
                <a:srgbClr val="FF0000"/>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2643970908"/>
              </p:ext>
            </p:extLst>
          </p:nvPr>
        </p:nvGraphicFramePr>
        <p:xfrm>
          <a:off x="228600" y="2103120"/>
          <a:ext cx="8686801" cy="29260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6261873"/>
                <a:gridCol w="1212464"/>
                <a:gridCol w="1212464"/>
              </a:tblGrid>
              <a:tr h="457200">
                <a:tc>
                  <a:txBody>
                    <a:bodyPr/>
                    <a:lstStyle/>
                    <a:p>
                      <a:pPr algn="ctr" fontAlgn="b"/>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9525" marR="9525" marT="9525" marB="0" anchor="b"/>
                </a:tc>
                <a:tc>
                  <a:txBody>
                    <a:bodyPr/>
                    <a:lstStyle/>
                    <a:p>
                      <a:pPr algn="ctr" fontAlgn="b"/>
                      <a:r>
                        <a:rPr lang="en-US" sz="1800" u="none" strike="noStrike" dirty="0">
                          <a:solidFill>
                            <a:schemeClr val="bg1"/>
                          </a:solidFill>
                          <a:effectLst>
                            <a:outerShdw blurRad="38100" dist="38100" dir="2700000" algn="tl">
                              <a:srgbClr val="000000">
                                <a:alpha val="43137"/>
                              </a:srgbClr>
                            </a:outerShdw>
                          </a:effectLst>
                          <a:latin typeface="+mj-lt"/>
                        </a:rPr>
                        <a:t>2012</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9525" marR="9525" marT="9525" marB="0" anchor="b"/>
                </a:tc>
                <a:tc>
                  <a:txBody>
                    <a:bodyPr/>
                    <a:lstStyle/>
                    <a:p>
                      <a:pPr algn="ctr" fontAlgn="b"/>
                      <a:r>
                        <a:rPr lang="en-US" sz="1800" u="none" strike="noStrike" dirty="0">
                          <a:solidFill>
                            <a:schemeClr val="bg1"/>
                          </a:solidFill>
                          <a:effectLst>
                            <a:outerShdw blurRad="38100" dist="38100" dir="2700000" algn="tl">
                              <a:srgbClr val="000000">
                                <a:alpha val="43137"/>
                              </a:srgbClr>
                            </a:outerShdw>
                          </a:effectLst>
                          <a:latin typeface="+mj-lt"/>
                        </a:rPr>
                        <a:t>2011</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9525" marR="9525" marT="9525" marB="0" anchor="b"/>
                </a:tc>
              </a:tr>
              <a:tr h="274320">
                <a:tc>
                  <a:txBody>
                    <a:bodyPr/>
                    <a:lstStyle/>
                    <a:p>
                      <a:pPr algn="l" fontAlgn="b"/>
                      <a:endParaRPr lang="en-US" sz="1500" b="1" i="0" u="none" strike="noStrike" dirty="0">
                        <a:solidFill>
                          <a:srgbClr val="000000"/>
                        </a:solidFill>
                        <a:latin typeface="Arial"/>
                      </a:endParaRPr>
                    </a:p>
                  </a:txBody>
                  <a:tcPr marL="9525" marR="9525" marT="9525" marB="0" anchor="b"/>
                </a:tc>
                <a:tc>
                  <a:txBody>
                    <a:bodyPr/>
                    <a:lstStyle/>
                    <a:p>
                      <a:pPr algn="ctr" fontAlgn="b"/>
                      <a:r>
                        <a:rPr lang="en-US" sz="1400" b="1" u="none" strike="noStrike"/>
                        <a:t>Percentage</a:t>
                      </a:r>
                      <a:endParaRPr lang="en-US" sz="1400" b="1" i="0" u="none" strike="noStrike">
                        <a:solidFill>
                          <a:srgbClr val="000000"/>
                        </a:solidFill>
                        <a:latin typeface="Arial"/>
                      </a:endParaRPr>
                    </a:p>
                  </a:txBody>
                  <a:tcPr marL="9525" marR="9525" marT="9525" marB="0" anchor="b"/>
                </a:tc>
                <a:tc>
                  <a:txBody>
                    <a:bodyPr/>
                    <a:lstStyle/>
                    <a:p>
                      <a:pPr algn="ctr" fontAlgn="b"/>
                      <a:r>
                        <a:rPr lang="en-US" sz="1400" b="1" u="none" strike="noStrike" dirty="0"/>
                        <a:t>Percentage</a:t>
                      </a:r>
                      <a:endParaRPr lang="en-US" sz="1400" b="1" i="0" u="none" strike="noStrike" dirty="0">
                        <a:solidFill>
                          <a:srgbClr val="000000"/>
                        </a:solidFill>
                        <a:latin typeface="Arial"/>
                      </a:endParaRPr>
                    </a:p>
                  </a:txBody>
                  <a:tcPr marL="9525" marR="9525" marT="9525" marB="0" anchor="b"/>
                </a:tc>
              </a:tr>
              <a:tr h="548640">
                <a:tc>
                  <a:txBody>
                    <a:bodyPr/>
                    <a:lstStyle/>
                    <a:p>
                      <a:pPr algn="l" fontAlgn="b"/>
                      <a:r>
                        <a:rPr lang="en-US" sz="1500" u="none" strike="noStrike" dirty="0" smtClean="0"/>
                        <a:t>Ratio </a:t>
                      </a:r>
                      <a:r>
                        <a:rPr lang="en-US" sz="1500" u="none" strike="noStrike" dirty="0"/>
                        <a:t>Percentage Used to Determine Recovery Period and Threshold Limitation Amount</a:t>
                      </a:r>
                      <a:endParaRPr lang="en-US" sz="1500" b="1" i="0" u="none" strike="noStrike" dirty="0">
                        <a:solidFill>
                          <a:srgbClr val="000000"/>
                        </a:solidFill>
                        <a:latin typeface="Arial"/>
                      </a:endParaRPr>
                    </a:p>
                  </a:txBody>
                  <a:tcPr marL="9525" marR="9525" marT="9525" marB="0" anchor="b"/>
                </a:tc>
                <a:tc>
                  <a:txBody>
                    <a:bodyPr/>
                    <a:lstStyle/>
                    <a:p>
                      <a:pPr algn="r" fontAlgn="b"/>
                      <a:r>
                        <a:rPr lang="en-US" sz="1400" u="none" strike="noStrike" dirty="0" smtClean="0"/>
                        <a:t>412.5%</a:t>
                      </a:r>
                      <a:endParaRPr lang="en-US" sz="1400" b="1" i="0" u="none" strike="noStrike" dirty="0">
                        <a:solidFill>
                          <a:srgbClr val="000000"/>
                        </a:solidFill>
                        <a:latin typeface="Arial"/>
                      </a:endParaRPr>
                    </a:p>
                  </a:txBody>
                  <a:tcPr marL="9525" marR="9525" marT="9525" marB="0" anchor="b"/>
                </a:tc>
                <a:tc>
                  <a:txBody>
                    <a:bodyPr/>
                    <a:lstStyle/>
                    <a:p>
                      <a:pPr algn="r" fontAlgn="b"/>
                      <a:r>
                        <a:rPr lang="en-US" sz="1400" u="none" strike="noStrike" dirty="0" smtClean="0"/>
                        <a:t>400%</a:t>
                      </a:r>
                      <a:endParaRPr lang="en-US" sz="1400" b="1" i="0" u="none" strike="noStrike" dirty="0">
                        <a:solidFill>
                          <a:srgbClr val="000000"/>
                        </a:solidFill>
                        <a:latin typeface="Arial"/>
                      </a:endParaRPr>
                    </a:p>
                  </a:txBody>
                  <a:tcPr marL="9525" marR="9525" marT="9525" marB="0" anchor="b"/>
                </a:tc>
              </a:tr>
              <a:tr h="274320">
                <a:tc gridSpan="3">
                  <a:txBody>
                    <a:bodyPr/>
                    <a:lstStyle/>
                    <a:p>
                      <a:pPr algn="l" fontAlgn="b"/>
                      <a:endParaRPr lang="en-US" sz="1500" b="1" i="0" u="none" strike="noStrike" dirty="0">
                        <a:solidFill>
                          <a:srgbClr val="000000"/>
                        </a:solidFill>
                        <a:latin typeface="Arial"/>
                      </a:endParaRPr>
                    </a:p>
                  </a:txBody>
                  <a:tcPr marL="9525" marR="9525" marT="9525" marB="0" anchor="b"/>
                </a:tc>
                <a:tc hMerge="1">
                  <a:txBody>
                    <a:bodyPr/>
                    <a:lstStyle/>
                    <a:p>
                      <a:pPr algn="r" fontAlgn="b"/>
                      <a:endParaRPr lang="en-US" sz="1400" b="1" i="0" u="none" strike="noStrike" dirty="0">
                        <a:solidFill>
                          <a:srgbClr val="000000"/>
                        </a:solidFill>
                        <a:latin typeface="Arial"/>
                      </a:endParaRPr>
                    </a:p>
                  </a:txBody>
                  <a:tcPr marL="9525" marR="9525" marT="9525" marB="0" anchor="b"/>
                </a:tc>
                <a:tc hMerge="1">
                  <a:txBody>
                    <a:bodyPr/>
                    <a:lstStyle/>
                    <a:p>
                      <a:pPr algn="r" fontAlgn="b"/>
                      <a:endParaRPr lang="en-US" sz="1400" b="1" i="0" u="none" strike="noStrike" dirty="0">
                        <a:solidFill>
                          <a:srgbClr val="000000"/>
                        </a:solidFill>
                        <a:latin typeface="Arial"/>
                      </a:endParaRPr>
                    </a:p>
                  </a:txBody>
                  <a:tcPr marL="9525" marR="9525" marT="9525" marB="0" anchor="b"/>
                </a:tc>
              </a:tr>
              <a:tr h="548640">
                <a:tc>
                  <a:txBody>
                    <a:bodyPr/>
                    <a:lstStyle/>
                    <a:p>
                      <a:pPr algn="l" fontAlgn="b"/>
                      <a:r>
                        <a:rPr lang="en-US" sz="1500" u="none" strike="noStrike" dirty="0" smtClean="0"/>
                        <a:t>Amount </a:t>
                      </a:r>
                      <a:r>
                        <a:rPr lang="en-US" sz="1500" u="none" strike="noStrike" dirty="0"/>
                        <a:t>of Adjusted Capital and </a:t>
                      </a:r>
                      <a:r>
                        <a:rPr lang="en-US" sz="1500" u="none" strike="noStrike" dirty="0" smtClean="0"/>
                        <a:t>Surplus </a:t>
                      </a:r>
                      <a:r>
                        <a:rPr lang="en-US" sz="1500" u="none" strike="noStrike" dirty="0"/>
                        <a:t>Used to Determine </a:t>
                      </a:r>
                      <a:r>
                        <a:rPr lang="en-US" sz="1500" u="none" strike="noStrike" dirty="0" smtClean="0"/>
                        <a:t>Recovery </a:t>
                      </a:r>
                      <a:r>
                        <a:rPr lang="en-US" sz="1500" u="none" strike="noStrike" dirty="0"/>
                        <a:t>Period and Threshold </a:t>
                      </a:r>
                      <a:r>
                        <a:rPr lang="en-US" sz="1500" u="none" strike="noStrike" dirty="0" smtClean="0"/>
                        <a:t>Limitation</a:t>
                      </a:r>
                      <a:endParaRPr lang="en-US" sz="1500" b="1" i="0" u="none" strike="noStrike" dirty="0">
                        <a:solidFill>
                          <a:srgbClr val="000000"/>
                        </a:solidFill>
                        <a:latin typeface="Arial"/>
                      </a:endParaRPr>
                    </a:p>
                  </a:txBody>
                  <a:tcPr marL="9525" marR="9525" marT="9525" marB="0" anchor="b"/>
                </a:tc>
                <a:tc>
                  <a:txBody>
                    <a:bodyPr/>
                    <a:lstStyle/>
                    <a:p>
                      <a:pPr algn="r" fontAlgn="b"/>
                      <a:r>
                        <a:rPr lang="en-US" sz="1400" u="none" strike="noStrike" dirty="0" smtClean="0"/>
                        <a:t>$6,000,000</a:t>
                      </a:r>
                      <a:endParaRPr lang="en-US" sz="1400" b="1" i="0" u="none" strike="noStrike" dirty="0">
                        <a:solidFill>
                          <a:srgbClr val="000000"/>
                        </a:solidFill>
                        <a:latin typeface="Arial"/>
                      </a:endParaRPr>
                    </a:p>
                  </a:txBody>
                  <a:tcPr marL="9525" marR="9525" marT="9525" marB="0" anchor="b"/>
                </a:tc>
                <a:tc>
                  <a:txBody>
                    <a:bodyPr/>
                    <a:lstStyle/>
                    <a:p>
                      <a:pPr algn="r" fontAlgn="b"/>
                      <a:r>
                        <a:rPr lang="en-US" sz="1400" u="none" strike="noStrike" dirty="0" smtClean="0"/>
                        <a:t>$5,000,000</a:t>
                      </a:r>
                      <a:endParaRPr lang="en-US" sz="1400" b="1" i="0" u="none" strike="noStrike" dirty="0">
                        <a:solidFill>
                          <a:srgbClr val="000000"/>
                        </a:solidFill>
                        <a:latin typeface="Arial"/>
                      </a:endParaRPr>
                    </a:p>
                  </a:txBody>
                  <a:tcPr marL="9525" marR="9525" marT="9525" marB="0" anchor="b"/>
                </a:tc>
              </a:tr>
              <a:tr h="274320">
                <a:tc gridSpan="3">
                  <a:txBody>
                    <a:bodyPr/>
                    <a:lstStyle/>
                    <a:p>
                      <a:pPr algn="l" fontAlgn="b"/>
                      <a:endParaRPr lang="en-US" sz="1500" b="1" i="0" u="none" strike="noStrike" dirty="0">
                        <a:solidFill>
                          <a:srgbClr val="000000"/>
                        </a:solidFill>
                        <a:latin typeface="Arial"/>
                      </a:endParaRPr>
                    </a:p>
                  </a:txBody>
                  <a:tcPr marL="9525" marR="9525" marT="9525" marB="0" anchor="b"/>
                </a:tc>
                <a:tc hMerge="1">
                  <a:txBody>
                    <a:bodyPr/>
                    <a:lstStyle/>
                    <a:p>
                      <a:pPr algn="l" fontAlgn="b"/>
                      <a:endParaRPr lang="en-US" sz="1400" b="1" i="0" u="none" strike="noStrike" dirty="0">
                        <a:solidFill>
                          <a:srgbClr val="000000"/>
                        </a:solidFill>
                        <a:latin typeface="Arial"/>
                      </a:endParaRPr>
                    </a:p>
                  </a:txBody>
                  <a:tcPr marL="9525" marR="9525" marT="9525" marB="0" anchor="b"/>
                </a:tc>
                <a:tc hMerge="1">
                  <a:txBody>
                    <a:bodyPr/>
                    <a:lstStyle/>
                    <a:p>
                      <a:pPr algn="l" fontAlgn="b"/>
                      <a:endParaRPr lang="en-US" sz="1400" b="1" i="0" u="none" strike="noStrike" dirty="0">
                        <a:solidFill>
                          <a:srgbClr val="000000"/>
                        </a:solidFill>
                        <a:latin typeface="Arial"/>
                      </a:endParaRPr>
                    </a:p>
                  </a:txBody>
                  <a:tcPr marL="9525" marR="9525" marT="9525" marB="0" anchor="b"/>
                </a:tc>
              </a:tr>
              <a:tr h="548640">
                <a:tc gridSpan="3">
                  <a:txBody>
                    <a:bodyPr/>
                    <a:lstStyle/>
                    <a:p>
                      <a:pPr algn="ctr" fontAlgn="b"/>
                      <a:r>
                        <a:rPr lang="en-US" sz="1500" u="none" strike="noStrike" dirty="0" smtClean="0"/>
                        <a:t>The </a:t>
                      </a:r>
                      <a:r>
                        <a:rPr lang="en-US" sz="1500" u="none" strike="noStrike" dirty="0"/>
                        <a:t>c</a:t>
                      </a:r>
                      <a:r>
                        <a:rPr lang="en-US" sz="1500" u="none" strike="noStrike" dirty="0" smtClean="0"/>
                        <a:t>ompany's tax planning </a:t>
                      </a:r>
                      <a:r>
                        <a:rPr lang="en-US" sz="1500" u="none" strike="noStrike" dirty="0"/>
                        <a:t>strategies did not include the use of reinsurance-related </a:t>
                      </a:r>
                      <a:r>
                        <a:rPr lang="en-US" sz="1500" u="none" strike="noStrike" dirty="0" smtClean="0"/>
                        <a:t>tax</a:t>
                      </a:r>
                      <a:r>
                        <a:rPr lang="en-US" sz="1500" u="none" strike="noStrike" baseline="0" dirty="0" smtClean="0">
                          <a:solidFill>
                            <a:srgbClr val="FF0000"/>
                          </a:solidFill>
                        </a:rPr>
                        <a:t> </a:t>
                      </a:r>
                      <a:r>
                        <a:rPr lang="en-US" sz="1500" u="none" strike="noStrike" dirty="0" smtClean="0"/>
                        <a:t>planning </a:t>
                      </a:r>
                      <a:r>
                        <a:rPr lang="en-US" sz="1500" u="none" strike="noStrike" dirty="0"/>
                        <a:t>strategies.</a:t>
                      </a:r>
                      <a:endParaRPr lang="en-US" sz="1500" b="1" i="0" u="none" strike="noStrike" dirty="0">
                        <a:solidFill>
                          <a:srgbClr val="000000"/>
                        </a:solidFill>
                        <a:latin typeface="Arial"/>
                      </a:endParaRPr>
                    </a:p>
                  </a:txBody>
                  <a:tcPr marL="9525" marR="9525" marT="9525" marB="0" anchor="b"/>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Footnote – Continued</a:t>
            </a:r>
            <a:r>
              <a:rPr lang="en-US" dirty="0" smtClean="0"/>
              <a:t/>
            </a:r>
            <a:br>
              <a:rPr lang="en-US" dirty="0" smtClean="0"/>
            </a:br>
            <a:endParaRPr lang="en-US" b="0" dirty="0">
              <a:solidFill>
                <a:schemeClr val="tx1"/>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3942146335"/>
              </p:ext>
            </p:extLst>
          </p:nvPr>
        </p:nvGraphicFramePr>
        <p:xfrm>
          <a:off x="114298" y="2011680"/>
          <a:ext cx="8915405" cy="32004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168300"/>
                <a:gridCol w="843388"/>
                <a:gridCol w="749678"/>
                <a:gridCol w="655969"/>
                <a:gridCol w="843388"/>
                <a:gridCol w="749678"/>
                <a:gridCol w="655969"/>
                <a:gridCol w="843388"/>
                <a:gridCol w="749678"/>
                <a:gridCol w="655969"/>
              </a:tblGrid>
              <a:tr h="731520">
                <a:tc>
                  <a:txBody>
                    <a:bodyPr/>
                    <a:lstStyle/>
                    <a:p>
                      <a:pPr algn="ctr" rtl="0" fontAlgn="b"/>
                      <a:r>
                        <a:rPr lang="en-US" sz="1800" b="1" dirty="0" smtClean="0">
                          <a:solidFill>
                            <a:schemeClr val="bg1"/>
                          </a:solidFill>
                          <a:effectLst>
                            <a:outerShdw blurRad="38100" dist="38100" dir="2700000" algn="tl">
                              <a:srgbClr val="000000">
                                <a:alpha val="43137"/>
                              </a:srgbClr>
                            </a:outerShdw>
                          </a:effectLst>
                        </a:rPr>
                        <a:t>Impact of Tax</a:t>
                      </a:r>
                      <a:r>
                        <a:rPr lang="en-US" sz="1800" b="1" baseline="0" dirty="0" smtClean="0">
                          <a:solidFill>
                            <a:srgbClr val="FF0000"/>
                          </a:solidFill>
                          <a:effectLst>
                            <a:outerShdw blurRad="38100" dist="38100" dir="2700000" algn="tl">
                              <a:srgbClr val="000000">
                                <a:alpha val="43137"/>
                              </a:srgbClr>
                            </a:outerShdw>
                          </a:effectLst>
                        </a:rPr>
                        <a:t> </a:t>
                      </a:r>
                      <a:r>
                        <a:rPr lang="en-US" sz="1800" b="1" dirty="0" smtClean="0">
                          <a:solidFill>
                            <a:schemeClr val="bg1"/>
                          </a:solidFill>
                          <a:effectLst>
                            <a:outerShdw blurRad="38100" dist="38100" dir="2700000" algn="tl">
                              <a:srgbClr val="000000">
                                <a:alpha val="43137"/>
                              </a:srgbClr>
                            </a:outerShdw>
                          </a:effectLst>
                        </a:rPr>
                        <a:t>Planning Strategies</a:t>
                      </a:r>
                      <a:endParaRPr lang="en-US" sz="1800" b="1" i="0" u="none" strike="noStrike" dirty="0">
                        <a:solidFill>
                          <a:schemeClr val="bg1"/>
                        </a:solidFill>
                        <a:effectLst>
                          <a:outerShdw blurRad="38100" dist="38100" dir="2700000" algn="tl">
                            <a:srgbClr val="000000">
                              <a:alpha val="43137"/>
                            </a:srgbClr>
                          </a:outerShdw>
                        </a:effectLst>
                        <a:latin typeface="+mn-lt"/>
                      </a:endParaRPr>
                    </a:p>
                  </a:txBody>
                  <a:tcPr marL="5787" marR="5787" marT="5787" marB="0" anchor="b"/>
                </a:tc>
                <a:tc gridSpan="3">
                  <a:txBody>
                    <a:bodyPr/>
                    <a:lstStyle/>
                    <a:p>
                      <a:pPr algn="ctr" rtl="0" fontAlgn="b"/>
                      <a:r>
                        <a:rPr lang="en-US" sz="1800" u="none" strike="noStrike" dirty="0">
                          <a:effectLst>
                            <a:outerShdw blurRad="38100" dist="38100" dir="2700000" algn="tl">
                              <a:srgbClr val="000000">
                                <a:alpha val="43137"/>
                              </a:srgbClr>
                            </a:outerShdw>
                          </a:effectLst>
                          <a:latin typeface="+mn-lt"/>
                        </a:rPr>
                        <a:t>12/31/12</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787" marR="5787" marT="5787" marB="0" anchor="b"/>
                </a:tc>
                <a:tc hMerge="1">
                  <a:txBody>
                    <a:bodyPr/>
                    <a:lstStyle/>
                    <a:p>
                      <a:endParaRPr lang="en-US"/>
                    </a:p>
                  </a:txBody>
                  <a:tcPr/>
                </a:tc>
                <a:tc hMerge="1">
                  <a:txBody>
                    <a:bodyPr/>
                    <a:lstStyle/>
                    <a:p>
                      <a:endParaRPr lang="en-US"/>
                    </a:p>
                  </a:txBody>
                  <a:tcPr/>
                </a:tc>
                <a:tc gridSpan="3">
                  <a:txBody>
                    <a:bodyPr/>
                    <a:lstStyle/>
                    <a:p>
                      <a:pPr algn="ctr" rtl="0" fontAlgn="b"/>
                      <a:r>
                        <a:rPr lang="en-US" sz="1800" u="none" strike="noStrike" dirty="0">
                          <a:effectLst>
                            <a:outerShdw blurRad="38100" dist="38100" dir="2700000" algn="tl">
                              <a:srgbClr val="000000">
                                <a:alpha val="43137"/>
                              </a:srgbClr>
                            </a:outerShdw>
                          </a:effectLst>
                          <a:latin typeface="+mn-lt"/>
                        </a:rPr>
                        <a:t>12/31/11</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787" marR="5787" marT="5787" marB="0" anchor="b"/>
                </a:tc>
                <a:tc hMerge="1">
                  <a:txBody>
                    <a:bodyPr/>
                    <a:lstStyle/>
                    <a:p>
                      <a:endParaRPr lang="en-US"/>
                    </a:p>
                  </a:txBody>
                  <a:tcPr/>
                </a:tc>
                <a:tc hMerge="1">
                  <a:txBody>
                    <a:bodyPr/>
                    <a:lstStyle/>
                    <a:p>
                      <a:endParaRPr lang="en-US"/>
                    </a:p>
                  </a:txBody>
                  <a:tcPr/>
                </a:tc>
                <a:tc gridSpan="3">
                  <a:txBody>
                    <a:bodyPr/>
                    <a:lstStyle/>
                    <a:p>
                      <a:pPr algn="ctr" rtl="0" fontAlgn="b"/>
                      <a:r>
                        <a:rPr lang="en-US" sz="1800" u="none" strike="noStrike" dirty="0" smtClean="0">
                          <a:effectLst>
                            <a:outerShdw blurRad="38100" dist="38100" dir="2700000" algn="tl">
                              <a:srgbClr val="000000">
                                <a:alpha val="43137"/>
                              </a:srgbClr>
                            </a:outerShdw>
                          </a:effectLst>
                          <a:latin typeface="+mn-lt"/>
                        </a:rPr>
                        <a:t>Change</a:t>
                      </a:r>
                      <a:r>
                        <a:rPr lang="en-US" sz="1800" u="none" strike="noStrike" dirty="0">
                          <a:effectLst>
                            <a:outerShdw blurRad="38100" dist="38100" dir="2700000" algn="tl">
                              <a:srgbClr val="000000">
                                <a:alpha val="43137"/>
                              </a:srgbClr>
                            </a:outerShdw>
                          </a:effectLst>
                          <a:latin typeface="+mn-lt"/>
                        </a:rPr>
                        <a:t> </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787" marR="5787" marT="5787" marB="0" anchor="b"/>
                </a:tc>
                <a:tc hMerge="1">
                  <a:txBody>
                    <a:bodyPr/>
                    <a:lstStyle/>
                    <a:p>
                      <a:pPr algn="ctr" rtl="0" fontAlgn="b"/>
                      <a:endParaRPr lang="en-US" sz="1200" b="1" i="0" u="none" strike="noStrike" dirty="0">
                        <a:solidFill>
                          <a:srgbClr val="000000"/>
                        </a:solidFill>
                        <a:latin typeface="Arial"/>
                      </a:endParaRPr>
                    </a:p>
                  </a:txBody>
                  <a:tcPr marL="5787" marR="5787" marT="5787" marB="0" anchor="b"/>
                </a:tc>
                <a:tc hMerge="1">
                  <a:txBody>
                    <a:bodyPr/>
                    <a:lstStyle/>
                    <a:p>
                      <a:pPr algn="ctr" fontAlgn="b"/>
                      <a:endParaRPr lang="en-US" sz="1200" b="1" i="0" u="none" strike="noStrike" dirty="0">
                        <a:solidFill>
                          <a:srgbClr val="000000"/>
                        </a:solidFill>
                        <a:latin typeface="Arial"/>
                      </a:endParaRPr>
                    </a:p>
                  </a:txBody>
                  <a:tcPr marL="5787" marR="5787" marT="5787" marB="0" anchor="b"/>
                </a:tc>
              </a:tr>
              <a:tr h="365760">
                <a:tc>
                  <a:txBody>
                    <a:bodyPr/>
                    <a:lstStyle/>
                    <a:p>
                      <a:pPr algn="ctr" rtl="0" fontAlgn="b"/>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Ordinary</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Capital</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Total</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Ordinary</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Capital</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Total</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Ordinary</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Capital</a:t>
                      </a:r>
                      <a:endParaRPr lang="en-US" sz="1400" b="1" i="0" u="none" strike="noStrike" dirty="0">
                        <a:solidFill>
                          <a:srgbClr val="000000"/>
                        </a:solidFill>
                        <a:latin typeface="+mn-lt"/>
                      </a:endParaRPr>
                    </a:p>
                  </a:txBody>
                  <a:tcPr marL="5787" marR="5787" marT="5787" marB="0" anchor="b"/>
                </a:tc>
                <a:tc>
                  <a:txBody>
                    <a:bodyPr/>
                    <a:lstStyle/>
                    <a:p>
                      <a:pPr algn="ctr" rtl="0" fontAlgn="b"/>
                      <a:r>
                        <a:rPr lang="en-US" sz="1400" b="1" u="none" strike="noStrike" dirty="0">
                          <a:latin typeface="+mn-lt"/>
                        </a:rPr>
                        <a:t>Total</a:t>
                      </a:r>
                      <a:endParaRPr lang="en-US" sz="1400" b="1" i="0" u="none" strike="noStrike" dirty="0">
                        <a:solidFill>
                          <a:srgbClr val="000000"/>
                        </a:solidFill>
                        <a:latin typeface="+mn-lt"/>
                      </a:endParaRPr>
                    </a:p>
                  </a:txBody>
                  <a:tcPr marL="5787" marR="5787" marT="5787" marB="0" anchor="b"/>
                </a:tc>
              </a:tr>
              <a:tr h="731520">
                <a:tc>
                  <a:txBody>
                    <a:bodyPr/>
                    <a:lstStyle/>
                    <a:p>
                      <a:pPr algn="l" fontAlgn="b"/>
                      <a:r>
                        <a:rPr lang="en-US" sz="1400" u="none" strike="noStrike" dirty="0" smtClean="0">
                          <a:latin typeface="+mn-lt"/>
                        </a:rPr>
                        <a:t>Adjusted Gross </a:t>
                      </a:r>
                      <a:r>
                        <a:rPr lang="en-US" sz="1400" u="none" strike="noStrike" dirty="0" err="1" smtClean="0">
                          <a:latin typeface="+mn-lt"/>
                        </a:rPr>
                        <a:t>DTAs</a:t>
                      </a:r>
                      <a:endParaRPr lang="en-US" sz="1400" u="none" strike="noStrike" dirty="0" smtClean="0">
                        <a:latin typeface="+mn-lt"/>
                      </a:endParaRPr>
                    </a:p>
                    <a:p>
                      <a:pPr marL="0" marR="0" indent="0" algn="l" defTabSz="914400" rtl="0" eaLnBrk="1" fontAlgn="b" latinLnBrk="0" hangingPunct="1">
                        <a:lnSpc>
                          <a:spcPct val="100000"/>
                        </a:lnSpc>
                        <a:spcBef>
                          <a:spcPts val="0"/>
                        </a:spcBef>
                        <a:spcAft>
                          <a:spcPts val="0"/>
                        </a:spcAft>
                        <a:buClrTx/>
                        <a:buSzTx/>
                        <a:buFontTx/>
                        <a:buNone/>
                        <a:tabLst/>
                        <a:defRPr/>
                      </a:pPr>
                      <a:r>
                        <a:rPr lang="en-US" sz="1400" u="none" strike="noStrike" dirty="0" smtClean="0">
                          <a:latin typeface="+mn-lt"/>
                        </a:rPr>
                        <a:t>(% of Total Adjust Gross </a:t>
                      </a:r>
                      <a:r>
                        <a:rPr lang="en-US" sz="1400" u="none" strike="noStrike" dirty="0" err="1" smtClean="0">
                          <a:latin typeface="+mn-lt"/>
                        </a:rPr>
                        <a:t>DTAs</a:t>
                      </a:r>
                      <a:r>
                        <a:rPr lang="en-US" sz="1400" u="none" strike="noStrike" dirty="0" smtClean="0">
                          <a:latin typeface="+mn-lt"/>
                        </a:rPr>
                        <a:t>)</a:t>
                      </a:r>
                      <a:endParaRPr lang="en-US" sz="1400" b="1" i="0" u="none" strike="noStrike" dirty="0" smtClean="0">
                        <a:solidFill>
                          <a:srgbClr val="000000"/>
                        </a:solidFill>
                        <a:latin typeface="+mn-lt"/>
                      </a:endParaRPr>
                    </a:p>
                  </a:txBody>
                  <a:tcPr marL="5787" marR="5787" marT="5787" marB="0" anchor="b"/>
                </a:tc>
                <a:tc>
                  <a:txBody>
                    <a:bodyPr/>
                    <a:lstStyle/>
                    <a:p>
                      <a:pPr algn="r" fontAlgn="b"/>
                      <a:r>
                        <a:rPr lang="en-US" sz="1400" u="none" strike="noStrike" dirty="0">
                          <a:latin typeface="+mn-lt"/>
                        </a:rPr>
                        <a:t>0.0%</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1.4%</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1.4%</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0.0%</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0.2%</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0.2%</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0.0%</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1.2%</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1.2%</a:t>
                      </a:r>
                      <a:endParaRPr lang="en-US" sz="1400" b="1" i="0" u="none" strike="noStrike" dirty="0">
                        <a:solidFill>
                          <a:srgbClr val="000000"/>
                        </a:solidFill>
                        <a:latin typeface="+mn-lt"/>
                      </a:endParaRPr>
                    </a:p>
                  </a:txBody>
                  <a:tcPr marL="5787" marR="5787" marT="5787" marB="0" anchor="b"/>
                </a:tc>
              </a:tr>
              <a:tr h="1005840">
                <a:tc>
                  <a:txBody>
                    <a:bodyPr/>
                    <a:lstStyle/>
                    <a:p>
                      <a:pPr algn="l" fontAlgn="b"/>
                      <a:r>
                        <a:rPr lang="en-US" sz="1400" u="none" strike="noStrike" dirty="0" smtClean="0">
                          <a:latin typeface="+mn-lt"/>
                        </a:rPr>
                        <a:t>Net Admitted Adjusted Gross </a:t>
                      </a:r>
                      <a:r>
                        <a:rPr lang="en-US" sz="1400" u="none" strike="noStrike" dirty="0" err="1" smtClean="0">
                          <a:latin typeface="+mn-lt"/>
                        </a:rPr>
                        <a:t>DTAs</a:t>
                      </a:r>
                      <a:r>
                        <a:rPr lang="en-US" sz="1400" u="none" strike="noStrike" dirty="0" smtClean="0">
                          <a:latin typeface="+mn-lt"/>
                        </a:rPr>
                        <a:t> </a:t>
                      </a:r>
                    </a:p>
                    <a:p>
                      <a:pPr algn="l" fontAlgn="b"/>
                      <a:r>
                        <a:rPr lang="en-US" sz="1400" u="none" strike="noStrike" dirty="0" smtClean="0">
                          <a:latin typeface="+mn-lt"/>
                        </a:rPr>
                        <a:t>(% of Total Net Admitted Adjusted Gross </a:t>
                      </a:r>
                      <a:r>
                        <a:rPr lang="en-US" sz="1400" u="none" strike="noStrike" dirty="0" err="1" smtClean="0">
                          <a:latin typeface="+mn-lt"/>
                        </a:rPr>
                        <a:t>DTAs</a:t>
                      </a:r>
                      <a:r>
                        <a:rPr lang="en-US" sz="1400" u="none" strike="noStrike" dirty="0" smtClean="0">
                          <a:latin typeface="+mn-lt"/>
                        </a:rPr>
                        <a:t>)</a:t>
                      </a:r>
                      <a:endParaRPr lang="en-US" sz="1400" b="1" i="0" u="none" strike="noStrike" dirty="0" smtClean="0">
                        <a:solidFill>
                          <a:srgbClr val="000000"/>
                        </a:solidFill>
                        <a:latin typeface="+mn-lt"/>
                      </a:endParaRPr>
                    </a:p>
                  </a:txBody>
                  <a:tcPr marL="5787" marR="5787" marT="5787" marB="0" anchor="b"/>
                </a:tc>
                <a:tc>
                  <a:txBody>
                    <a:bodyPr/>
                    <a:lstStyle/>
                    <a:p>
                      <a:pPr algn="r" fontAlgn="b"/>
                      <a:r>
                        <a:rPr lang="en-US" sz="1400" u="none" strike="noStrike" dirty="0">
                          <a:latin typeface="+mn-lt"/>
                        </a:rPr>
                        <a:t>0.0%</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2.2%</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a:latin typeface="+mn-lt"/>
                        </a:rPr>
                        <a:t>2.2%</a:t>
                      </a:r>
                      <a:endParaRPr lang="en-US" sz="1400" b="1" i="0" u="none" strike="noStrike">
                        <a:solidFill>
                          <a:srgbClr val="000000"/>
                        </a:solidFill>
                        <a:latin typeface="+mn-lt"/>
                      </a:endParaRPr>
                    </a:p>
                  </a:txBody>
                  <a:tcPr marL="5787" marR="5787" marT="5787" marB="0" anchor="b"/>
                </a:tc>
                <a:tc>
                  <a:txBody>
                    <a:bodyPr/>
                    <a:lstStyle/>
                    <a:p>
                      <a:pPr algn="r" fontAlgn="b"/>
                      <a:r>
                        <a:rPr lang="en-US" sz="1400" u="none" strike="noStrike">
                          <a:latin typeface="+mn-lt"/>
                        </a:rPr>
                        <a:t>0.0%</a:t>
                      </a:r>
                      <a:endParaRPr lang="en-US" sz="1400" b="1" i="0" u="none" strike="noStrike">
                        <a:solidFill>
                          <a:srgbClr val="000000"/>
                        </a:solidFill>
                        <a:latin typeface="+mn-lt"/>
                      </a:endParaRPr>
                    </a:p>
                  </a:txBody>
                  <a:tcPr marL="5787" marR="5787" marT="5787" marB="0" anchor="b"/>
                </a:tc>
                <a:tc>
                  <a:txBody>
                    <a:bodyPr/>
                    <a:lstStyle/>
                    <a:p>
                      <a:pPr algn="r" fontAlgn="b"/>
                      <a:r>
                        <a:rPr lang="en-US" sz="1400" u="none" strike="noStrike" dirty="0">
                          <a:latin typeface="+mn-lt"/>
                        </a:rPr>
                        <a:t>0.5%</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0.5%</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0.0%</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1.7%</a:t>
                      </a:r>
                      <a:endParaRPr lang="en-US" sz="1400" b="1" i="0" u="none" strike="noStrike" dirty="0">
                        <a:solidFill>
                          <a:srgbClr val="000000"/>
                        </a:solidFill>
                        <a:latin typeface="+mn-lt"/>
                      </a:endParaRPr>
                    </a:p>
                  </a:txBody>
                  <a:tcPr marL="5787" marR="5787" marT="5787" marB="0" anchor="b"/>
                </a:tc>
                <a:tc>
                  <a:txBody>
                    <a:bodyPr/>
                    <a:lstStyle/>
                    <a:p>
                      <a:pPr algn="r" fontAlgn="b"/>
                      <a:r>
                        <a:rPr lang="en-US" sz="1400" u="none" strike="noStrike" dirty="0">
                          <a:latin typeface="+mn-lt"/>
                        </a:rPr>
                        <a:t>1.7%</a:t>
                      </a:r>
                      <a:endParaRPr lang="en-US" sz="1400" b="1" i="0" u="none" strike="noStrike" dirty="0">
                        <a:solidFill>
                          <a:srgbClr val="000000"/>
                        </a:solidFill>
                        <a:latin typeface="+mn-lt"/>
                      </a:endParaRPr>
                    </a:p>
                  </a:txBody>
                  <a:tcPr marL="5787" marR="5787" marT="5787" marB="0" anchor="b"/>
                </a:tc>
              </a:tr>
              <a:tr h="365760">
                <a:tc gridSpan="10">
                  <a:txBody>
                    <a:bodyPr/>
                    <a:lstStyle/>
                    <a:p>
                      <a:pPr algn="ctr" fontAlgn="b"/>
                      <a:r>
                        <a:rPr lang="en-US" sz="1400" b="0" i="0" u="none" strike="noStrike" dirty="0" smtClean="0">
                          <a:solidFill>
                            <a:srgbClr val="000000"/>
                          </a:solidFill>
                          <a:latin typeface="+mn-lt"/>
                        </a:rPr>
                        <a:t>The company's tax</a:t>
                      </a:r>
                      <a:r>
                        <a:rPr lang="en-US" sz="1400" b="0" i="0" u="none" strike="noStrike" baseline="0" dirty="0" smtClean="0">
                          <a:solidFill>
                            <a:srgbClr val="FF0000"/>
                          </a:solidFill>
                          <a:latin typeface="+mn-lt"/>
                        </a:rPr>
                        <a:t> </a:t>
                      </a:r>
                      <a:r>
                        <a:rPr lang="en-US" sz="1400" b="0" i="0" u="none" strike="noStrike" dirty="0" smtClean="0">
                          <a:solidFill>
                            <a:srgbClr val="000000"/>
                          </a:solidFill>
                          <a:latin typeface="+mn-lt"/>
                        </a:rPr>
                        <a:t>planning strategies did not include the use of reinsurance-related tax planning strategies.</a:t>
                      </a: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a:solidFill>
                          <a:srgbClr val="000000"/>
                        </a:solidFill>
                        <a:latin typeface="+mn-lt"/>
                      </a:endParaRPr>
                    </a:p>
                  </a:txBody>
                  <a:tcPr marL="5787" marR="5787" marT="5787" marB="0" anchor="b"/>
                </a:tc>
                <a:tc hMerge="1">
                  <a:txBody>
                    <a:bodyPr/>
                    <a:lstStyle/>
                    <a:p>
                      <a:pPr algn="r" fontAlgn="b"/>
                      <a:endParaRPr lang="en-US" sz="1400" b="1" i="0" u="none" strike="noStrike">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c hMerge="1">
                  <a:txBody>
                    <a:bodyPr/>
                    <a:lstStyle/>
                    <a:p>
                      <a:pPr algn="r" fontAlgn="b"/>
                      <a:endParaRPr lang="en-US" sz="1400" b="1" i="0" u="none" strike="noStrike" dirty="0">
                        <a:solidFill>
                          <a:srgbClr val="000000"/>
                        </a:solidFill>
                        <a:latin typeface="+mn-lt"/>
                      </a:endParaRPr>
                    </a:p>
                  </a:txBody>
                  <a:tcPr marL="5787" marR="5787" marT="5787" marB="0" anchor="b"/>
                </a:tc>
              </a:tr>
            </a:tbl>
          </a:graphicData>
        </a:graphic>
      </p:graphicFrame>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Footnote – Continued</a:t>
            </a:r>
            <a:r>
              <a:rPr lang="en-US" dirty="0" smtClean="0">
                <a:solidFill>
                  <a:srgbClr val="FF0000"/>
                </a:solidFill>
              </a:rPr>
              <a:t/>
            </a:r>
            <a:br>
              <a:rPr lang="en-US" dirty="0" smtClean="0">
                <a:solidFill>
                  <a:srgbClr val="FF0000"/>
                </a:solidFill>
              </a:rPr>
            </a:br>
            <a:r>
              <a:rPr lang="en-US" sz="2000" b="0" dirty="0" smtClean="0">
                <a:solidFill>
                  <a:schemeClr val="tx1"/>
                </a:solidFill>
              </a:rPr>
              <a:t>The provisions for incurred taxes on earnings for the years ended December 31 are:</a:t>
            </a:r>
            <a:endParaRPr lang="en-US" sz="2000" b="0" dirty="0">
              <a:solidFill>
                <a:schemeClr val="tx1"/>
              </a:solidFill>
            </a:endParaRP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36100804"/>
              </p:ext>
            </p:extLst>
          </p:nvPr>
        </p:nvGraphicFramePr>
        <p:xfrm>
          <a:off x="1005840" y="2276394"/>
          <a:ext cx="7132320" cy="2676606"/>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206240"/>
                <a:gridCol w="1463040"/>
                <a:gridCol w="1463040"/>
              </a:tblGrid>
              <a:tr h="482046">
                <a:tc>
                  <a:txBody>
                    <a:bodyPr/>
                    <a:lstStyle/>
                    <a:p>
                      <a:pPr algn="ctr" fontAlgn="b"/>
                      <a:endParaRPr lang="en-US" sz="1800" b="0"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b="1" u="none" strike="noStrike" dirty="0">
                          <a:effectLst>
                            <a:outerShdw blurRad="38100" dist="38100" dir="2700000" algn="tl">
                              <a:srgbClr val="000000">
                                <a:alpha val="43137"/>
                              </a:srgbClr>
                            </a:outerShdw>
                          </a:effectLst>
                          <a:latin typeface="+mj-lt"/>
                        </a:rPr>
                        <a:t>2012</a:t>
                      </a:r>
                      <a:endParaRPr lang="en-US" sz="1800" b="1"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b="1" u="none" strike="noStrike" dirty="0">
                          <a:effectLst>
                            <a:outerShdw blurRad="38100" dist="38100" dir="2700000" algn="tl">
                              <a:srgbClr val="000000">
                                <a:alpha val="43137"/>
                              </a:srgbClr>
                            </a:outerShdw>
                          </a:effectLst>
                          <a:latin typeface="+mj-lt"/>
                        </a:rPr>
                        <a:t>2011</a:t>
                      </a:r>
                      <a:endParaRPr lang="en-US" sz="1800" b="1" i="0" u="none" strike="noStrike" dirty="0">
                        <a:solidFill>
                          <a:srgbClr val="000000"/>
                        </a:solidFill>
                        <a:effectLst>
                          <a:outerShdw blurRad="38100" dist="38100" dir="2700000" algn="tl">
                            <a:srgbClr val="000000">
                              <a:alpha val="43137"/>
                            </a:srgbClr>
                          </a:outerShdw>
                        </a:effectLst>
                        <a:latin typeface="+mj-lt"/>
                      </a:endParaRPr>
                    </a:p>
                  </a:txBody>
                  <a:tcPr marL="7620" marR="7620" marT="7620" marB="0" anchor="b"/>
                </a:tc>
              </a:tr>
              <a:tr h="365760">
                <a:tc>
                  <a:txBody>
                    <a:bodyPr/>
                    <a:lstStyle/>
                    <a:p>
                      <a:pPr algn="l" fontAlgn="b"/>
                      <a:r>
                        <a:rPr lang="en-US" sz="1500" u="none" strike="noStrike" dirty="0">
                          <a:latin typeface="+mn-lt"/>
                        </a:rPr>
                        <a:t>Federal</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$2,900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$7,500 </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Foreign</a:t>
                      </a:r>
                      <a:endParaRPr lang="en-US" sz="1500" b="0" i="0" u="none" strike="noStrike" dirty="0">
                        <a:solidFill>
                          <a:srgbClr val="000000"/>
                        </a:solidFill>
                        <a:latin typeface="+mn-lt"/>
                      </a:endParaRPr>
                    </a:p>
                  </a:txBody>
                  <a:tcPr marL="7620" marR="7620" marT="7620" marB="0" anchor="b"/>
                </a:tc>
                <a:tc>
                  <a:txBody>
                    <a:bodyPr/>
                    <a:lstStyle/>
                    <a:p>
                      <a:pPr algn="l" fontAlgn="b"/>
                      <a:r>
                        <a:rPr lang="en-US" sz="1500" u="none" strike="noStrike" dirty="0">
                          <a:latin typeface="+mn-lt"/>
                        </a:rPr>
                        <a:t>            </a:t>
                      </a:r>
                      <a:r>
                        <a:rPr lang="en-US" sz="1500" u="none" strike="noStrike" dirty="0" smtClean="0">
                          <a:latin typeface="+mn-lt"/>
                        </a:rPr>
                        <a:t>- </a:t>
                      </a:r>
                      <a:endParaRPr lang="en-US" sz="1500" b="0" i="0" u="none" strike="noStrike" dirty="0">
                        <a:solidFill>
                          <a:srgbClr val="000000"/>
                        </a:solidFill>
                        <a:latin typeface="+mn-lt"/>
                      </a:endParaRPr>
                    </a:p>
                  </a:txBody>
                  <a:tcPr marL="7620" marR="7620" marT="7620" marB="0" anchor="b"/>
                </a:tc>
                <a:tc>
                  <a:txBody>
                    <a:bodyPr/>
                    <a:lstStyle/>
                    <a:p>
                      <a:pPr algn="l" fontAlgn="b"/>
                      <a:r>
                        <a:rPr lang="en-US" sz="1500" u="none" strike="noStrike" dirty="0">
                          <a:latin typeface="+mn-lt"/>
                        </a:rPr>
                        <a:t>              </a:t>
                      </a:r>
                      <a:r>
                        <a:rPr lang="en-US" sz="1500" u="none" strike="noStrike" dirty="0" smtClean="0">
                          <a:latin typeface="+mn-lt"/>
                        </a:rPr>
                        <a:t>- </a:t>
                      </a:r>
                      <a:endParaRPr lang="en-US" sz="1500" b="0" i="0" u="none" strike="noStrike" dirty="0">
                        <a:solidFill>
                          <a:srgbClr val="000000"/>
                        </a:solidFill>
                        <a:latin typeface="+mn-lt"/>
                      </a:endParaRPr>
                    </a:p>
                  </a:txBody>
                  <a:tcPr marL="7620" marR="7620" marT="7620" marB="0" anchor="b"/>
                </a:tc>
              </a:tr>
              <a:tr h="365760">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2,900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 7,500 </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Federal </a:t>
                      </a:r>
                      <a:r>
                        <a:rPr lang="en-US" sz="1500" u="none" strike="noStrike" dirty="0" smtClean="0">
                          <a:latin typeface="+mn-lt"/>
                        </a:rPr>
                        <a:t>Income Tax </a:t>
                      </a:r>
                      <a:r>
                        <a:rPr lang="en-US" sz="1500" u="none" strike="noStrike" dirty="0">
                          <a:latin typeface="+mn-lt"/>
                        </a:rPr>
                        <a:t>on </a:t>
                      </a:r>
                      <a:r>
                        <a:rPr lang="en-US" sz="1500" u="none" strike="noStrike" dirty="0" smtClean="0">
                          <a:latin typeface="+mn-lt"/>
                        </a:rPr>
                        <a:t>Net Capital Gains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baseline="0" dirty="0" smtClean="0">
                          <a:latin typeface="+mn-lt"/>
                        </a:rPr>
                        <a:t>               0</a:t>
                      </a:r>
                      <a:r>
                        <a:rPr lang="en-US" sz="1500" u="none" strike="noStrike" dirty="0" smtClean="0">
                          <a:latin typeface="+mn-lt"/>
                        </a:rPr>
                        <a:t>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baseline="0" dirty="0" smtClean="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smtClean="0">
                          <a:latin typeface="+mn-lt"/>
                        </a:rPr>
                        <a:t>Utilization </a:t>
                      </a:r>
                      <a:r>
                        <a:rPr lang="en-US" sz="1500" u="none" strike="noStrike" dirty="0">
                          <a:latin typeface="+mn-lt"/>
                        </a:rPr>
                        <a:t>of </a:t>
                      </a:r>
                      <a:r>
                        <a:rPr lang="en-US" sz="1500" u="none" strike="noStrike" dirty="0" smtClean="0">
                          <a:latin typeface="+mn-lt"/>
                        </a:rPr>
                        <a:t>Capital </a:t>
                      </a:r>
                      <a:r>
                        <a:rPr lang="en-US" sz="1500" u="none" strike="noStrike" dirty="0">
                          <a:latin typeface="+mn-lt"/>
                        </a:rPr>
                        <a:t>L</a:t>
                      </a:r>
                      <a:r>
                        <a:rPr lang="en-US" sz="1500" u="none" strike="noStrike" dirty="0" smtClean="0">
                          <a:latin typeface="+mn-lt"/>
                        </a:rPr>
                        <a:t>oss </a:t>
                      </a:r>
                      <a:r>
                        <a:rPr lang="en-US" sz="1500" u="none" strike="noStrike" dirty="0" err="1" smtClean="0">
                          <a:latin typeface="+mn-lt"/>
                        </a:rPr>
                        <a:t>Car</a:t>
                      </a:r>
                      <a:r>
                        <a:rPr lang="en-US" sz="1500" u="none" strike="noStrike" dirty="0" err="1" smtClean="0">
                          <a:solidFill>
                            <a:schemeClr val="tx1"/>
                          </a:solidFill>
                          <a:latin typeface="+mn-lt"/>
                        </a:rPr>
                        <a:t>ryfo</a:t>
                      </a:r>
                      <a:r>
                        <a:rPr lang="en-US" sz="1500" u="none" strike="noStrike" dirty="0" err="1" smtClean="0">
                          <a:latin typeface="+mn-lt"/>
                        </a:rPr>
                        <a:t>rwards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                       (0</a:t>
                      </a:r>
                      <a:r>
                        <a:rPr lang="en-US" sz="1500" u="none" strike="noStrike" dirty="0">
                          <a:latin typeface="+mn-lt"/>
                        </a:rPr>
                        <a:t>)</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                    (0</a:t>
                      </a:r>
                      <a:r>
                        <a:rPr lang="en-US" sz="1500" u="none" strike="noStrike" dirty="0">
                          <a:latin typeface="+mn-lt"/>
                        </a:rPr>
                        <a:t>)</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Federal and F</a:t>
                      </a:r>
                      <a:r>
                        <a:rPr lang="en-US" sz="1500" u="none" strike="noStrike" dirty="0" smtClean="0">
                          <a:latin typeface="+mn-lt"/>
                        </a:rPr>
                        <a:t>oreign Income </a:t>
                      </a:r>
                      <a:r>
                        <a:rPr lang="en-US" sz="1500" u="none" strike="noStrike" dirty="0">
                          <a:latin typeface="+mn-lt"/>
                        </a:rPr>
                        <a:t>T</a:t>
                      </a:r>
                      <a:r>
                        <a:rPr lang="en-US" sz="1500" u="none" strike="noStrike" dirty="0" smtClean="0">
                          <a:latin typeface="+mn-lt"/>
                        </a:rPr>
                        <a:t>axes Incurred</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        $2,900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$7,500 </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066800"/>
            <a:ext cx="8305800" cy="1143000"/>
          </a:xfrm>
        </p:spPr>
        <p:txBody>
          <a:bodyPr/>
          <a:lstStyle/>
          <a:p>
            <a:r>
              <a:rPr lang="en-US" dirty="0" smtClean="0"/>
              <a:t>SSAP 101</a:t>
            </a:r>
            <a:r>
              <a:rPr lang="en-US" sz="1800" dirty="0" smtClean="0"/>
              <a:t/>
            </a:r>
            <a:br>
              <a:rPr lang="en-US" sz="1800" dirty="0" smtClean="0"/>
            </a:br>
            <a:r>
              <a:rPr lang="en-US" sz="2000" b="0" dirty="0" smtClean="0">
                <a:solidFill>
                  <a:schemeClr val="tx1"/>
                </a:solidFill>
              </a:rPr>
              <a:t>On January 1, 2012, as a result of applying paragraph 11.b. requirements to use current period statutory capital and surplus rather than prior quarter statutory capital and surplus as required by previous guidance, the American Omnibus P/C Company computed the following balances related to deferred taxes:</a:t>
            </a:r>
            <a:endParaRPr lang="en-US" sz="2000" b="0" dirty="0">
              <a:solidFill>
                <a:schemeClr val="tx1"/>
              </a:solidFill>
            </a:endParaRP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1720752161"/>
              </p:ext>
            </p:extLst>
          </p:nvPr>
        </p:nvGraphicFramePr>
        <p:xfrm>
          <a:off x="1417320" y="2938780"/>
          <a:ext cx="6309360" cy="301752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200400"/>
                <a:gridCol w="1554480"/>
                <a:gridCol w="1554480"/>
              </a:tblGrid>
              <a:tr h="457200">
                <a:tc>
                  <a:txBody>
                    <a:bodyPr/>
                    <a:lstStyle/>
                    <a:p>
                      <a:pPr algn="ctr" fontAlgn="b"/>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b="1" i="0" u="none" strike="noStrike" dirty="0">
                          <a:solidFill>
                            <a:schemeClr val="bg1"/>
                          </a:solidFill>
                          <a:effectLst>
                            <a:outerShdw blurRad="38100" dist="38100" dir="2700000" algn="tl">
                              <a:srgbClr val="000000">
                                <a:alpha val="43137"/>
                              </a:srgbClr>
                            </a:outerShdw>
                          </a:effectLst>
                          <a:latin typeface="+mj-lt"/>
                        </a:rPr>
                        <a:t>1/1/2012</a:t>
                      </a:r>
                    </a:p>
                  </a:txBody>
                  <a:tcPr marL="7620" marR="7620" marT="7620" marB="0" anchor="b"/>
                </a:tc>
                <a:tc>
                  <a:txBody>
                    <a:bodyPr/>
                    <a:lstStyle/>
                    <a:p>
                      <a:pPr algn="ctr" fontAlgn="b"/>
                      <a:r>
                        <a:rPr lang="en-US" sz="1800" b="1" i="0" u="none" strike="noStrike" dirty="0">
                          <a:solidFill>
                            <a:schemeClr val="bg1"/>
                          </a:solidFill>
                          <a:effectLst>
                            <a:outerShdw blurRad="38100" dist="38100" dir="2700000" algn="tl">
                              <a:srgbClr val="000000">
                                <a:alpha val="43137"/>
                              </a:srgbClr>
                            </a:outerShdw>
                          </a:effectLst>
                          <a:latin typeface="+mj-lt"/>
                        </a:rPr>
                        <a:t>12/31/2011</a:t>
                      </a:r>
                    </a:p>
                  </a:txBody>
                  <a:tcPr marL="7620" marR="7620" marT="7620" marB="0" anchor="b"/>
                </a:tc>
              </a:tr>
              <a:tr h="365760">
                <a:tc>
                  <a:txBody>
                    <a:bodyPr/>
                    <a:lstStyle/>
                    <a:p>
                      <a:pPr algn="l" fontAlgn="b"/>
                      <a:r>
                        <a:rPr lang="en-US" sz="1500" b="0" i="0" u="none" strike="noStrike" dirty="0">
                          <a:solidFill>
                            <a:srgbClr val="000000"/>
                          </a:solidFill>
                          <a:latin typeface="+mn-lt"/>
                        </a:rPr>
                        <a:t>Gross DTA</a:t>
                      </a:r>
                    </a:p>
                  </a:txBody>
                  <a:tcPr marL="7620" marR="7620" marT="7620" marB="0" anchor="b"/>
                </a:tc>
                <a:tc>
                  <a:txBody>
                    <a:bodyPr/>
                    <a:lstStyle/>
                    <a:p>
                      <a:pPr algn="r" fontAlgn="b"/>
                      <a:r>
                        <a:rPr lang="en-US" sz="1500" b="0" i="0" u="none" strike="noStrike" dirty="0">
                          <a:solidFill>
                            <a:srgbClr val="000000"/>
                          </a:solidFill>
                          <a:latin typeface="+mn-lt"/>
                        </a:rPr>
                        <a:t> </a:t>
                      </a:r>
                      <a:r>
                        <a:rPr lang="en-US" sz="1500" b="0" i="0" u="none" strike="noStrike" dirty="0" smtClean="0">
                          <a:solidFill>
                            <a:srgbClr val="000000"/>
                          </a:solidFill>
                          <a:latin typeface="+mn-lt"/>
                        </a:rPr>
                        <a:t>$200,000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b="0" i="0" u="none" strike="noStrike" dirty="0">
                          <a:solidFill>
                            <a:srgbClr val="000000"/>
                          </a:solidFill>
                          <a:latin typeface="+mn-lt"/>
                        </a:rPr>
                        <a:t> </a:t>
                      </a:r>
                      <a:r>
                        <a:rPr lang="en-US" sz="1500" b="0" i="0" u="none" strike="noStrike" dirty="0" smtClean="0">
                          <a:solidFill>
                            <a:srgbClr val="000000"/>
                          </a:solidFill>
                          <a:latin typeface="+mn-lt"/>
                        </a:rPr>
                        <a:t>$200,000 </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b="0" i="0" u="none" strike="noStrike" dirty="0">
                          <a:solidFill>
                            <a:srgbClr val="000000"/>
                          </a:solidFill>
                          <a:latin typeface="+mn-lt"/>
                        </a:rPr>
                        <a:t>Statutory Valuation Allowance</a:t>
                      </a:r>
                    </a:p>
                  </a:txBody>
                  <a:tcPr marL="7620" marR="7620" marT="7620" marB="0" anchor="b"/>
                </a:tc>
                <a:tc>
                  <a:txBody>
                    <a:bodyPr/>
                    <a:lstStyle/>
                    <a:p>
                      <a:pPr algn="ctr" fontAlgn="b"/>
                      <a:r>
                        <a:rPr lang="en-US" sz="1500" b="0" i="0" u="none" strike="noStrike" dirty="0">
                          <a:solidFill>
                            <a:srgbClr val="000000"/>
                          </a:solidFill>
                          <a:latin typeface="+mn-lt"/>
                        </a:rPr>
                        <a:t>    </a:t>
                      </a:r>
                      <a:r>
                        <a:rPr lang="en-US" sz="1500" b="0" i="0" u="none" strike="noStrike" dirty="0" smtClean="0">
                          <a:solidFill>
                            <a:srgbClr val="000000"/>
                          </a:solidFill>
                          <a:latin typeface="+mn-lt"/>
                        </a:rPr>
                        <a:t>- </a:t>
                      </a:r>
                      <a:endParaRPr lang="en-US" sz="1500" b="0" i="0" u="none" strike="noStrike" dirty="0">
                        <a:solidFill>
                          <a:srgbClr val="000000"/>
                        </a:solidFill>
                        <a:latin typeface="+mn-lt"/>
                      </a:endParaRPr>
                    </a:p>
                  </a:txBody>
                  <a:tcPr marL="7620" marR="7620" marT="7620" marB="0" anchor="b"/>
                </a:tc>
                <a:tc>
                  <a:txBody>
                    <a:bodyPr/>
                    <a:lstStyle/>
                    <a:p>
                      <a:pPr algn="ctr" fontAlgn="b"/>
                      <a:r>
                        <a:rPr lang="en-US" sz="1500" b="0" i="0" u="none" strike="noStrike" dirty="0" smtClean="0">
                          <a:solidFill>
                            <a:srgbClr val="000000"/>
                          </a:solidFill>
                          <a:latin typeface="+mn-lt"/>
                        </a:rPr>
                        <a:t>- </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b="0" i="0" u="none" strike="noStrike" dirty="0" smtClean="0">
                          <a:solidFill>
                            <a:srgbClr val="000000"/>
                          </a:solidFill>
                          <a:latin typeface="+mn-lt"/>
                        </a:rPr>
                        <a:t>Adjusted </a:t>
                      </a:r>
                      <a:r>
                        <a:rPr lang="en-US" sz="1500" b="0" i="0" u="none" strike="noStrike" dirty="0">
                          <a:solidFill>
                            <a:srgbClr val="000000"/>
                          </a:solidFill>
                          <a:latin typeface="+mn-lt"/>
                        </a:rPr>
                        <a:t>Gross DTA</a:t>
                      </a:r>
                    </a:p>
                  </a:txBody>
                  <a:tcPr marL="7620" marR="7620" marT="7620" marB="0" anchor="b"/>
                </a:tc>
                <a:tc>
                  <a:txBody>
                    <a:bodyPr/>
                    <a:lstStyle/>
                    <a:p>
                      <a:pPr algn="r" fontAlgn="b"/>
                      <a:r>
                        <a:rPr lang="en-US" sz="1500" b="0" i="0" u="none" strike="noStrike" dirty="0">
                          <a:solidFill>
                            <a:srgbClr val="000000"/>
                          </a:solidFill>
                          <a:latin typeface="+mn-lt"/>
                        </a:rPr>
                        <a:t>    200,000 </a:t>
                      </a:r>
                    </a:p>
                  </a:txBody>
                  <a:tcPr marL="7620" marR="7620" marT="7620" marB="0" anchor="b"/>
                </a:tc>
                <a:tc>
                  <a:txBody>
                    <a:bodyPr/>
                    <a:lstStyle/>
                    <a:p>
                      <a:pPr algn="r" fontAlgn="b"/>
                      <a:r>
                        <a:rPr lang="en-US" sz="1500" b="0" i="0" u="none" strike="noStrike" dirty="0">
                          <a:solidFill>
                            <a:srgbClr val="000000"/>
                          </a:solidFill>
                          <a:latin typeface="+mn-lt"/>
                        </a:rPr>
                        <a:t>      200,000 </a:t>
                      </a:r>
                    </a:p>
                  </a:txBody>
                  <a:tcPr marL="7620" marR="7620" marT="7620" marB="0" anchor="b"/>
                </a:tc>
              </a:tr>
              <a:tr h="365760">
                <a:tc>
                  <a:txBody>
                    <a:bodyPr/>
                    <a:lstStyle/>
                    <a:p>
                      <a:pPr algn="l" fontAlgn="b"/>
                      <a:r>
                        <a:rPr lang="en-US" sz="1500" b="0" i="0" u="none" strike="noStrike" dirty="0">
                          <a:solidFill>
                            <a:srgbClr val="000000"/>
                          </a:solidFill>
                          <a:latin typeface="+mn-lt"/>
                        </a:rPr>
                        <a:t>DTA </a:t>
                      </a:r>
                      <a:r>
                        <a:rPr lang="en-US" sz="1500" b="0" i="0" u="none" strike="noStrike" dirty="0" smtClean="0">
                          <a:solidFill>
                            <a:srgbClr val="000000"/>
                          </a:solidFill>
                          <a:latin typeface="+mn-lt"/>
                        </a:rPr>
                        <a:t>Non-Admitted</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b="0" i="0" u="none" strike="noStrike" dirty="0">
                          <a:solidFill>
                            <a:srgbClr val="000000"/>
                          </a:solidFill>
                          <a:latin typeface="+mn-lt"/>
                        </a:rPr>
                        <a:t>      25,000 </a:t>
                      </a:r>
                    </a:p>
                  </a:txBody>
                  <a:tcPr marL="7620" marR="7620" marT="7620" marB="0" anchor="b"/>
                </a:tc>
                <a:tc>
                  <a:txBody>
                    <a:bodyPr/>
                    <a:lstStyle/>
                    <a:p>
                      <a:pPr algn="r" fontAlgn="b"/>
                      <a:r>
                        <a:rPr lang="en-US" sz="1500" b="0" i="0" u="none" strike="noStrike" dirty="0">
                          <a:solidFill>
                            <a:srgbClr val="000000"/>
                          </a:solidFill>
                          <a:latin typeface="+mn-lt"/>
                        </a:rPr>
                        <a:t>         10,000 </a:t>
                      </a:r>
                    </a:p>
                  </a:txBody>
                  <a:tcPr marL="7620" marR="7620" marT="7620" marB="0" anchor="b"/>
                </a:tc>
              </a:tr>
              <a:tr h="365760">
                <a:tc>
                  <a:txBody>
                    <a:bodyPr/>
                    <a:lstStyle/>
                    <a:p>
                      <a:pPr algn="l" fontAlgn="b"/>
                      <a:r>
                        <a:rPr lang="en-US" sz="1500" b="0" i="0" u="none" strike="noStrike" dirty="0">
                          <a:solidFill>
                            <a:srgbClr val="000000"/>
                          </a:solidFill>
                          <a:latin typeface="+mn-lt"/>
                        </a:rPr>
                        <a:t>Admitted Adjusted Gross DTA</a:t>
                      </a:r>
                    </a:p>
                  </a:txBody>
                  <a:tcPr marL="7620" marR="7620" marT="7620" marB="0" anchor="b"/>
                </a:tc>
                <a:tc>
                  <a:txBody>
                    <a:bodyPr/>
                    <a:lstStyle/>
                    <a:p>
                      <a:pPr algn="r" fontAlgn="b"/>
                      <a:r>
                        <a:rPr lang="en-US" sz="1500" b="0" i="0" u="none" strike="noStrike" dirty="0">
                          <a:solidFill>
                            <a:srgbClr val="000000"/>
                          </a:solidFill>
                          <a:latin typeface="+mn-lt"/>
                        </a:rPr>
                        <a:t>    175,000 </a:t>
                      </a:r>
                    </a:p>
                  </a:txBody>
                  <a:tcPr marL="7620" marR="7620" marT="7620" marB="0" anchor="b"/>
                </a:tc>
                <a:tc>
                  <a:txBody>
                    <a:bodyPr/>
                    <a:lstStyle/>
                    <a:p>
                      <a:pPr algn="r" fontAlgn="b"/>
                      <a:r>
                        <a:rPr lang="en-US" sz="1500" b="0" i="0" u="none" strike="noStrike" dirty="0">
                          <a:solidFill>
                            <a:srgbClr val="000000"/>
                          </a:solidFill>
                          <a:latin typeface="+mn-lt"/>
                        </a:rPr>
                        <a:t>      190,000 </a:t>
                      </a:r>
                    </a:p>
                  </a:txBody>
                  <a:tcPr marL="7620" marR="7620" marT="7620" marB="0" anchor="b"/>
                </a:tc>
              </a:tr>
              <a:tr h="365760">
                <a:tc>
                  <a:txBody>
                    <a:bodyPr/>
                    <a:lstStyle/>
                    <a:p>
                      <a:pPr algn="l" fontAlgn="b"/>
                      <a:r>
                        <a:rPr lang="en-US" sz="1500" b="0" i="0" u="none" strike="noStrike" dirty="0">
                          <a:solidFill>
                            <a:srgbClr val="000000"/>
                          </a:solidFill>
                          <a:latin typeface="+mn-lt"/>
                        </a:rPr>
                        <a:t>Gross DTL</a:t>
                      </a:r>
                    </a:p>
                  </a:txBody>
                  <a:tcPr marL="7620" marR="7620" marT="7620" marB="0" anchor="b"/>
                </a:tc>
                <a:tc>
                  <a:txBody>
                    <a:bodyPr/>
                    <a:lstStyle/>
                    <a:p>
                      <a:pPr algn="r" fontAlgn="b"/>
                      <a:r>
                        <a:rPr lang="en-US" sz="1500" b="0" i="0" u="none" strike="noStrike" dirty="0">
                          <a:solidFill>
                            <a:srgbClr val="000000"/>
                          </a:solidFill>
                          <a:latin typeface="+mn-lt"/>
                        </a:rPr>
                        <a:t>    100,000 </a:t>
                      </a:r>
                    </a:p>
                  </a:txBody>
                  <a:tcPr marL="7620" marR="7620" marT="7620" marB="0" anchor="b"/>
                </a:tc>
                <a:tc>
                  <a:txBody>
                    <a:bodyPr/>
                    <a:lstStyle/>
                    <a:p>
                      <a:pPr algn="r" fontAlgn="b"/>
                      <a:r>
                        <a:rPr lang="en-US" sz="1500" b="0" i="0" u="none" strike="noStrike" dirty="0">
                          <a:solidFill>
                            <a:srgbClr val="000000"/>
                          </a:solidFill>
                          <a:latin typeface="+mn-lt"/>
                        </a:rPr>
                        <a:t>      100,000 </a:t>
                      </a:r>
                    </a:p>
                  </a:txBody>
                  <a:tcPr marL="7620" marR="7620" marT="7620" marB="0" anchor="b"/>
                </a:tc>
              </a:tr>
              <a:tr h="365760">
                <a:tc>
                  <a:txBody>
                    <a:bodyPr/>
                    <a:lstStyle/>
                    <a:p>
                      <a:pPr algn="l" fontAlgn="b"/>
                      <a:r>
                        <a:rPr lang="en-US" sz="1500" b="0" i="0" u="none" strike="noStrike" dirty="0">
                          <a:solidFill>
                            <a:srgbClr val="000000"/>
                          </a:solidFill>
                          <a:latin typeface="+mn-lt"/>
                        </a:rPr>
                        <a:t>Net Admitted Adjusted Gross DTA</a:t>
                      </a:r>
                    </a:p>
                  </a:txBody>
                  <a:tcPr marL="7620" marR="7620" marT="7620" marB="0" anchor="b"/>
                </a:tc>
                <a:tc>
                  <a:txBody>
                    <a:bodyPr/>
                    <a:lstStyle/>
                    <a:p>
                      <a:pPr algn="r" fontAlgn="b"/>
                      <a:r>
                        <a:rPr lang="en-US" sz="1500" b="0" i="0" u="none" strike="noStrike" dirty="0">
                          <a:solidFill>
                            <a:srgbClr val="000000"/>
                          </a:solidFill>
                          <a:latin typeface="+mn-lt"/>
                        </a:rPr>
                        <a:t> </a:t>
                      </a:r>
                      <a:r>
                        <a:rPr lang="en-US" sz="1500" b="0" i="0" u="none" strike="noStrike" dirty="0" smtClean="0">
                          <a:solidFill>
                            <a:srgbClr val="000000"/>
                          </a:solidFill>
                          <a:latin typeface="+mn-lt"/>
                        </a:rPr>
                        <a:t>$75,000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b="0" i="0" u="none" strike="noStrike" dirty="0">
                          <a:solidFill>
                            <a:srgbClr val="000000"/>
                          </a:solidFill>
                          <a:latin typeface="+mn-lt"/>
                        </a:rPr>
                        <a:t> </a:t>
                      </a:r>
                      <a:r>
                        <a:rPr lang="en-US" sz="1500" b="0" i="0" u="none" strike="noStrike" dirty="0" smtClean="0">
                          <a:solidFill>
                            <a:srgbClr val="000000"/>
                          </a:solidFill>
                          <a:latin typeface="+mn-lt"/>
                        </a:rPr>
                        <a:t>$90,000 </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Annual Statement </a:t>
            </a:r>
            <a:r>
              <a:rPr lang="en-US" dirty="0"/>
              <a:t>Footnotes – Continued</a:t>
            </a:r>
            <a:r>
              <a:rPr lang="en-US" dirty="0" smtClean="0"/>
              <a:t/>
            </a:r>
            <a:br>
              <a:rPr lang="en-US" dirty="0" smtClean="0"/>
            </a:br>
            <a:r>
              <a:rPr lang="en-US" sz="2000" b="0" dirty="0" smtClean="0">
                <a:solidFill>
                  <a:schemeClr val="tx1"/>
                </a:solidFill>
              </a:rPr>
              <a:t>The tax effects of temporary differences that give rise to significant portions of the deferred tax assets and deferred tax liabilities are as follows:</a:t>
            </a:r>
            <a:r>
              <a:rPr lang="en-US" sz="2000" dirty="0" smtClean="0">
                <a:solidFill>
                  <a:schemeClr val="tx1"/>
                </a:solidFill>
              </a:rPr>
              <a:t/>
            </a:r>
            <a:br>
              <a:rPr lang="en-US" sz="2000" dirty="0" smtClean="0">
                <a:solidFill>
                  <a:schemeClr val="tx1"/>
                </a:solidFill>
              </a:rPr>
            </a:br>
            <a:endParaRPr lang="en-US" sz="2000" dirty="0">
              <a:solidFill>
                <a:schemeClr val="tx1"/>
              </a:solidFill>
            </a:endParaRP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1354099258"/>
              </p:ext>
            </p:extLst>
          </p:nvPr>
        </p:nvGraphicFramePr>
        <p:xfrm>
          <a:off x="457200" y="2484120"/>
          <a:ext cx="8229600" cy="33832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566160"/>
                <a:gridCol w="1554480"/>
                <a:gridCol w="1554480"/>
                <a:gridCol w="1554480"/>
              </a:tblGrid>
              <a:tr h="457200">
                <a:tc>
                  <a:txBody>
                    <a:bodyPr/>
                    <a:lstStyle/>
                    <a:p>
                      <a:pPr algn="ctr" fontAlgn="b"/>
                      <a:r>
                        <a:rPr lang="en-US" sz="1800" u="none" strike="noStrike" dirty="0" smtClean="0">
                          <a:effectLst>
                            <a:outerShdw blurRad="38100" dist="38100" dir="2700000" algn="tl">
                              <a:srgbClr val="000000">
                                <a:alpha val="43137"/>
                              </a:srgbClr>
                            </a:outerShdw>
                          </a:effectLst>
                        </a:rPr>
                        <a:t>Deferred Tax Assets</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Change</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r>
              <a:tr h="365760">
                <a:tc>
                  <a:txBody>
                    <a:bodyPr/>
                    <a:lstStyle/>
                    <a:p>
                      <a:pPr algn="ctr" fontAlgn="b"/>
                      <a:r>
                        <a:rPr lang="en-US" sz="1500" b="1" u="none" strike="noStrike" dirty="0">
                          <a:latin typeface="+mj-lt"/>
                        </a:rPr>
                        <a:t>Ordinary</a:t>
                      </a:r>
                      <a:endParaRPr lang="en-US" sz="1500" b="1" i="0" u="none" strike="noStrike" dirty="0">
                        <a:solidFill>
                          <a:srgbClr val="000000"/>
                        </a:solidFill>
                        <a:latin typeface="+mj-lt"/>
                      </a:endParaRPr>
                    </a:p>
                  </a:txBody>
                  <a:tcPr marL="7620" marR="7620" marT="7620" marB="0" anchor="b"/>
                </a:tc>
                <a:tc>
                  <a:txBody>
                    <a:bodyPr/>
                    <a:lstStyle/>
                    <a:p>
                      <a:pPr algn="l" fontAlgn="b"/>
                      <a:endParaRPr lang="en-US" sz="1500" b="0" i="0" u="none" strike="noStrike" dirty="0">
                        <a:solidFill>
                          <a:srgbClr val="000000"/>
                        </a:solidFill>
                        <a:latin typeface="+mj-lt"/>
                      </a:endParaRPr>
                    </a:p>
                  </a:txBody>
                  <a:tcPr marL="7620" marR="7620" marT="7620" marB="0" anchor="b"/>
                </a:tc>
                <a:tc>
                  <a:txBody>
                    <a:bodyPr/>
                    <a:lstStyle/>
                    <a:p>
                      <a:pPr algn="l" fontAlgn="b"/>
                      <a:endParaRPr lang="en-US" sz="1500" b="0" i="0" u="none" strike="noStrike" dirty="0">
                        <a:solidFill>
                          <a:srgbClr val="000000"/>
                        </a:solidFill>
                        <a:latin typeface="+mj-lt"/>
                      </a:endParaRPr>
                    </a:p>
                  </a:txBody>
                  <a:tcPr marL="7620" marR="7620" marT="7620" marB="0" anchor="b"/>
                </a:tc>
                <a:tc>
                  <a:txBody>
                    <a:bodyPr/>
                    <a:lstStyle/>
                    <a:p>
                      <a:pPr algn="l" fontAlgn="b"/>
                      <a:endParaRPr lang="en-US" sz="1500" b="0" i="0" u="none" strike="noStrike">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Unearned Premiums</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$3500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$4000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(500)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Loss Reserve Discounting</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10,500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8,500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2,000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Other</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Subtotal</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14,000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12,500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1,500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Statutory </a:t>
                      </a:r>
                      <a:r>
                        <a:rPr lang="en-US" sz="1500" u="none" strike="noStrike" dirty="0" smtClean="0">
                          <a:latin typeface="+mj-lt"/>
                        </a:rPr>
                        <a:t>Valuation Allowance Adjustment</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a:latin typeface="+mj-lt"/>
                        </a:rPr>
                        <a:t>0</a:t>
                      </a:r>
                      <a:endParaRPr lang="en-US" sz="1500" b="0" i="0" u="none" strike="noStrike">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smtClean="0">
                          <a:latin typeface="+mj-lt"/>
                        </a:rPr>
                        <a:t>Non-Admitted</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a:latin typeface="+mj-lt"/>
                        </a:rPr>
                        <a:t>0</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u="none" strike="noStrike" dirty="0">
                          <a:latin typeface="+mj-lt"/>
                        </a:rPr>
                        <a:t>Admitted </a:t>
                      </a:r>
                      <a:r>
                        <a:rPr lang="en-US" sz="1500" u="none" strike="noStrike" dirty="0" smtClean="0">
                          <a:latin typeface="+mj-lt"/>
                        </a:rPr>
                        <a:t>Ordinary </a:t>
                      </a:r>
                      <a:r>
                        <a:rPr lang="en-US" sz="1500" u="none" strike="noStrike" dirty="0">
                          <a:latin typeface="+mj-lt"/>
                        </a:rPr>
                        <a:t>D</a:t>
                      </a:r>
                      <a:r>
                        <a:rPr lang="en-US" sz="1500" u="none" strike="noStrike" dirty="0" smtClean="0">
                          <a:latin typeface="+mj-lt"/>
                        </a:rPr>
                        <a:t>eferred Tax Assets</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$14,000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$12,500</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u="none" strike="noStrike" dirty="0" smtClean="0">
                          <a:latin typeface="+mj-lt"/>
                        </a:rPr>
                        <a:t>$1,500</a:t>
                      </a:r>
                      <a:endParaRPr lang="en-US" sz="1500" b="0" i="0" u="none" strike="noStrike" dirty="0">
                        <a:solidFill>
                          <a:srgbClr val="000000"/>
                        </a:solidFill>
                        <a:latin typeface="+mj-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Annual Statement Footnotes – Continued</a:t>
            </a: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1315802595"/>
              </p:ext>
            </p:extLst>
          </p:nvPr>
        </p:nvGraphicFramePr>
        <p:xfrm>
          <a:off x="383177" y="1708822"/>
          <a:ext cx="8377647" cy="3440357"/>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566160"/>
                <a:gridCol w="1603829"/>
                <a:gridCol w="1603829"/>
                <a:gridCol w="1603829"/>
              </a:tblGrid>
              <a:tr h="457200">
                <a:tc>
                  <a:txBody>
                    <a:bodyPr/>
                    <a:lstStyle/>
                    <a:p>
                      <a:pPr algn="ctr" fontAlgn="b"/>
                      <a:r>
                        <a:rPr lang="en-US" sz="1800" u="none" strike="noStrike" dirty="0" smtClean="0">
                          <a:effectLst>
                            <a:outerShdw blurRad="38100" dist="38100" dir="2700000" algn="tl">
                              <a:srgbClr val="000000">
                                <a:alpha val="43137"/>
                              </a:srgbClr>
                            </a:outerShdw>
                          </a:effectLst>
                        </a:rPr>
                        <a:t>Deferred Tax Assets</a:t>
                      </a:r>
                      <a:endParaRPr lang="en-US" sz="1800" b="0" i="0" u="none" strike="noStrike" baseline="0" dirty="0" smtClean="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Change</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r>
              <a:tr h="365760">
                <a:tc>
                  <a:txBody>
                    <a:bodyPr/>
                    <a:lstStyle/>
                    <a:p>
                      <a:pPr algn="ctr" fontAlgn="b"/>
                      <a:r>
                        <a:rPr lang="en-US" sz="1500" b="1" u="none" strike="noStrike" dirty="0">
                          <a:latin typeface="+mn-lt"/>
                        </a:rPr>
                        <a:t>Capital</a:t>
                      </a:r>
                      <a:endParaRPr lang="en-US" sz="1500" b="1"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a:solidFill>
                          <a:srgbClr val="000000"/>
                        </a:solidFill>
                        <a:latin typeface="+mn-lt"/>
                      </a:endParaRPr>
                    </a:p>
                  </a:txBody>
                  <a:tcPr marL="7620" marR="7620" marT="7620" marB="0" anchor="b"/>
                </a:tc>
                <a:tc>
                  <a:txBody>
                    <a:bodyPr/>
                    <a:lstStyle/>
                    <a:p>
                      <a:pPr algn="l" fontAlgn="b"/>
                      <a:endParaRPr lang="en-US" sz="1500" b="0" i="0" u="none" strike="noStrike">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Investments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Other</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Subtotal</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422837">
                <a:tc>
                  <a:txBody>
                    <a:bodyPr/>
                    <a:lstStyle/>
                    <a:p>
                      <a:pPr algn="l" fontAlgn="b"/>
                      <a:r>
                        <a:rPr lang="en-US" sz="1500" u="none" strike="noStrike" dirty="0">
                          <a:latin typeface="+mn-lt"/>
                        </a:rPr>
                        <a:t>Statutory </a:t>
                      </a:r>
                      <a:r>
                        <a:rPr lang="en-US" sz="1500" u="none" strike="noStrike" dirty="0" smtClean="0">
                          <a:latin typeface="+mn-lt"/>
                        </a:rPr>
                        <a:t>Valuation Allowance Adjustment</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smtClean="0">
                          <a:latin typeface="+mn-lt"/>
                        </a:rPr>
                        <a:t>Non-Admitted</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latin typeface="+mn-lt"/>
                        </a:rPr>
                        <a:t>0</a:t>
                      </a:r>
                      <a:endParaRPr lang="en-US" sz="1500" b="0" i="0" u="none" strike="noStrike">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Admitted </a:t>
                      </a:r>
                      <a:r>
                        <a:rPr lang="en-US" sz="1500" u="none" strike="noStrike" dirty="0" smtClean="0">
                          <a:latin typeface="+mn-lt"/>
                        </a:rPr>
                        <a:t>Capital Deferred Tax Assets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latin typeface="+mn-lt"/>
                        </a:rPr>
                        <a:t>0</a:t>
                      </a:r>
                      <a:endParaRPr lang="en-US" sz="1500" b="0" i="0" u="none" strike="noStrike">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latin typeface="+mn-lt"/>
                        </a:rPr>
                        <a:t>Admitted D</a:t>
                      </a:r>
                      <a:r>
                        <a:rPr lang="en-US" sz="1500" u="none" strike="noStrike" dirty="0" smtClean="0">
                          <a:latin typeface="+mn-lt"/>
                        </a:rPr>
                        <a:t>eferred </a:t>
                      </a:r>
                      <a:r>
                        <a:rPr lang="en-US" sz="1500" u="none" strike="noStrike" dirty="0">
                          <a:latin typeface="+mn-lt"/>
                        </a:rPr>
                        <a:t>T</a:t>
                      </a:r>
                      <a:r>
                        <a:rPr lang="en-US" sz="1500" u="none" strike="noStrike" dirty="0" smtClean="0">
                          <a:latin typeface="+mn-lt"/>
                        </a:rPr>
                        <a:t>ax Assets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$14,000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$12,500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$1,500</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Annual Statement </a:t>
            </a:r>
            <a:r>
              <a:rPr lang="en-US" dirty="0"/>
              <a:t>Footnotes  – Continued</a:t>
            </a: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239074893"/>
              </p:ext>
            </p:extLst>
          </p:nvPr>
        </p:nvGraphicFramePr>
        <p:xfrm>
          <a:off x="588398" y="1808404"/>
          <a:ext cx="7967205" cy="37490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291840"/>
                <a:gridCol w="1558455"/>
                <a:gridCol w="1558455"/>
                <a:gridCol w="1558455"/>
              </a:tblGrid>
              <a:tr h="457200">
                <a:tc>
                  <a:txBody>
                    <a:bodyPr/>
                    <a:lstStyle/>
                    <a:p>
                      <a:pPr algn="ctr" fontAlgn="b"/>
                      <a:r>
                        <a:rPr lang="en-US" sz="1800" u="none" strike="noStrike" dirty="0" smtClean="0">
                          <a:effectLst>
                            <a:outerShdw blurRad="38100" dist="38100" dir="2700000" algn="tl">
                              <a:srgbClr val="000000">
                                <a:alpha val="43137"/>
                              </a:srgbClr>
                            </a:outerShdw>
                          </a:effectLst>
                        </a:rPr>
                        <a:t>Deferred Tax Liabilities</a:t>
                      </a:r>
                      <a:endParaRPr lang="en-US" sz="1800" b="0" i="0" u="none" strike="noStrike" baseline="0" dirty="0" smtClean="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12/31/2012</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12/31/2011</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Change</a:t>
                      </a:r>
                      <a:endParaRPr lang="en-US" sz="1800" b="0" i="0" u="none" strike="noStrike" dirty="0">
                        <a:solidFill>
                          <a:schemeClr val="bg1"/>
                        </a:solidFill>
                        <a:effectLst>
                          <a:outerShdw blurRad="38100" dist="38100" dir="2700000" algn="tl">
                            <a:srgbClr val="000000">
                              <a:alpha val="43137"/>
                            </a:srgbClr>
                          </a:outerShdw>
                        </a:effectLst>
                        <a:latin typeface="Calibri"/>
                      </a:endParaRPr>
                    </a:p>
                  </a:txBody>
                  <a:tcPr marL="7620" marR="7620" marT="7620" marB="0" anchor="b"/>
                </a:tc>
              </a:tr>
              <a:tr h="365760">
                <a:tc>
                  <a:txBody>
                    <a:bodyPr/>
                    <a:lstStyle/>
                    <a:p>
                      <a:pPr algn="ctr" fontAlgn="b"/>
                      <a:r>
                        <a:rPr lang="en-US" sz="1500" b="1" u="none" strike="noStrike" dirty="0"/>
                        <a:t>Ordinary</a:t>
                      </a:r>
                      <a:endParaRPr lang="en-US" sz="1500" b="1"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Other</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0</a:t>
                      </a:r>
                      <a:endParaRPr lang="en-US" sz="1500" b="0" i="0" u="none" strike="noStrike">
                        <a:solidFill>
                          <a:srgbClr val="000000"/>
                        </a:solidFill>
                        <a:latin typeface="+mn-lt"/>
                      </a:endParaRPr>
                    </a:p>
                  </a:txBody>
                  <a:tcPr marL="7620" marR="7620" marT="7620" marB="0" anchor="b"/>
                </a:tc>
              </a:tr>
              <a:tr h="365760">
                <a:tc>
                  <a:txBody>
                    <a:bodyPr/>
                    <a:lstStyle/>
                    <a:p>
                      <a:pPr algn="l" fontAlgn="b"/>
                      <a:r>
                        <a:rPr lang="en-US" sz="1500" u="none" strike="noStrike" dirty="0"/>
                        <a:t>Subtotal</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0</a:t>
                      </a:r>
                      <a:endParaRPr lang="en-US" sz="1500" b="0" i="0" u="none" strike="noStrike">
                        <a:solidFill>
                          <a:srgbClr val="000000"/>
                        </a:solidFill>
                        <a:latin typeface="+mn-lt"/>
                      </a:endParaRPr>
                    </a:p>
                  </a:txBody>
                  <a:tcPr marL="7620" marR="7620" marT="7620" marB="0" anchor="b"/>
                </a:tc>
              </a:tr>
              <a:tr h="365760">
                <a:tc>
                  <a:txBody>
                    <a:bodyPr/>
                    <a:lstStyle/>
                    <a:p>
                      <a:pPr algn="ctr" fontAlgn="b"/>
                      <a:r>
                        <a:rPr lang="en-US" sz="1500" b="1" u="none" strike="noStrike" dirty="0"/>
                        <a:t>Capital</a:t>
                      </a:r>
                      <a:endParaRPr lang="en-US" sz="1500" b="1"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Unrealized </a:t>
                      </a:r>
                      <a:r>
                        <a:rPr lang="en-US" sz="1500" u="none" strike="noStrike" dirty="0" smtClean="0"/>
                        <a:t>Capital Gains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750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650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100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Other</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Subtotal</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750</a:t>
                      </a:r>
                      <a:endParaRPr lang="en-US" sz="1500" b="0" i="0" u="none" strike="noStrike">
                        <a:solidFill>
                          <a:srgbClr val="000000"/>
                        </a:solidFill>
                        <a:latin typeface="+mn-lt"/>
                      </a:endParaRPr>
                    </a:p>
                  </a:txBody>
                  <a:tcPr marL="7620" marR="7620" marT="7620" marB="0" anchor="b"/>
                </a:tc>
                <a:tc>
                  <a:txBody>
                    <a:bodyPr/>
                    <a:lstStyle/>
                    <a:p>
                      <a:pPr algn="r" fontAlgn="b"/>
                      <a:r>
                        <a:rPr lang="en-US" sz="1500" u="none" strike="noStrike" dirty="0"/>
                        <a:t>650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100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Deferred </a:t>
                      </a:r>
                      <a:r>
                        <a:rPr lang="en-US" sz="1500" u="none" strike="noStrike" dirty="0" smtClean="0"/>
                        <a:t>Tax </a:t>
                      </a:r>
                      <a:r>
                        <a:rPr lang="en-US" sz="1500" u="none" strike="noStrike" dirty="0"/>
                        <a:t>L</a:t>
                      </a:r>
                      <a:r>
                        <a:rPr lang="en-US" sz="1500" u="none" strike="noStrike" dirty="0" smtClean="0"/>
                        <a:t>iabilities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750</a:t>
                      </a:r>
                      <a:endParaRPr lang="en-US" sz="1500" b="0" i="0" u="none" strike="noStrike">
                        <a:solidFill>
                          <a:srgbClr val="000000"/>
                        </a:solidFill>
                        <a:latin typeface="+mn-lt"/>
                      </a:endParaRPr>
                    </a:p>
                  </a:txBody>
                  <a:tcPr marL="7620" marR="7620" marT="7620" marB="0" anchor="b"/>
                </a:tc>
                <a:tc>
                  <a:txBody>
                    <a:bodyPr/>
                    <a:lstStyle/>
                    <a:p>
                      <a:pPr algn="r" fontAlgn="b"/>
                      <a:r>
                        <a:rPr lang="en-US" sz="1500" u="none" strike="noStrike" dirty="0"/>
                        <a:t>650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100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Net </a:t>
                      </a:r>
                      <a:r>
                        <a:rPr lang="en-US" sz="1500" u="none" strike="noStrike" dirty="0" smtClean="0"/>
                        <a:t>Deferred </a:t>
                      </a:r>
                      <a:r>
                        <a:rPr lang="en-US" sz="1500" u="none" strike="noStrike" dirty="0"/>
                        <a:t>T</a:t>
                      </a:r>
                      <a:r>
                        <a:rPr lang="en-US" sz="1500" u="none" strike="noStrike" dirty="0" smtClean="0"/>
                        <a:t>ax </a:t>
                      </a:r>
                      <a:r>
                        <a:rPr lang="en-US" sz="1500" u="none" strike="noStrike" dirty="0"/>
                        <a:t>A</a:t>
                      </a:r>
                      <a:r>
                        <a:rPr lang="en-US" sz="1500" u="none" strike="noStrike" dirty="0" smtClean="0"/>
                        <a:t>ssets/(Liabilities</a:t>
                      </a:r>
                      <a:r>
                        <a:rPr lang="en-US" sz="1500" u="none" strike="noStrike" dirty="0"/>
                        <a:t>)</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$13,250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$11,850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$1,400</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Statement Footnotes  – Continued</a:t>
            </a:r>
            <a:r>
              <a:rPr lang="en-US" dirty="0" smtClean="0"/>
              <a:t/>
            </a:r>
            <a:br>
              <a:rPr lang="en-US" dirty="0" smtClean="0"/>
            </a:br>
            <a:r>
              <a:rPr lang="en-US" sz="2000" b="0" dirty="0" smtClean="0">
                <a:solidFill>
                  <a:schemeClr val="tx1"/>
                </a:solidFill>
              </a:rPr>
              <a:t>The change in net deferred income taxes comprises the following:</a:t>
            </a:r>
            <a:endParaRPr lang="en-US" sz="2000" b="0" dirty="0">
              <a:solidFill>
                <a:schemeClr val="tx1"/>
              </a:solidFill>
            </a:endParaRPr>
          </a:p>
        </p:txBody>
      </p:sp>
      <p:graphicFrame>
        <p:nvGraphicFramePr>
          <p:cNvPr id="5" name="Content Placeholder 4"/>
          <p:cNvGraphicFramePr>
            <a:graphicFrameLocks noGrp="1"/>
          </p:cNvGraphicFramePr>
          <p:nvPr>
            <p:ph idx="4294967295"/>
            <p:extLst>
              <p:ext uri="{D42A27DB-BD31-4B8C-83A1-F6EECF244321}">
                <p14:modId xmlns="" xmlns:p14="http://schemas.microsoft.com/office/powerpoint/2010/main" val="2484883522"/>
              </p:ext>
            </p:extLst>
          </p:nvPr>
        </p:nvGraphicFramePr>
        <p:xfrm>
          <a:off x="594360" y="2286000"/>
          <a:ext cx="7955280" cy="22860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840480"/>
                <a:gridCol w="1371600"/>
                <a:gridCol w="1371600"/>
                <a:gridCol w="1371600"/>
              </a:tblGrid>
              <a:tr h="457200">
                <a:tc>
                  <a:txBody>
                    <a:bodyPr/>
                    <a:lstStyle/>
                    <a:p>
                      <a:pPr algn="ctr" fontAlgn="b"/>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12/31/2012</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12/31/2011</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Change</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r>
              <a:tr h="365760">
                <a:tc>
                  <a:txBody>
                    <a:bodyPr/>
                    <a:lstStyle/>
                    <a:p>
                      <a:pPr algn="l" fontAlgn="b"/>
                      <a:r>
                        <a:rPr lang="en-US" sz="1500" u="none" strike="noStrike" dirty="0"/>
                        <a:t>Adjusted </a:t>
                      </a:r>
                      <a:r>
                        <a:rPr lang="en-US" sz="1500" u="none" strike="noStrike" dirty="0" smtClean="0"/>
                        <a:t>Gross Deferred Tax </a:t>
                      </a:r>
                      <a:r>
                        <a:rPr lang="en-US" sz="1500" u="none" strike="noStrike" dirty="0"/>
                        <a:t>A</a:t>
                      </a:r>
                      <a:r>
                        <a:rPr lang="en-US" sz="1500" u="none" strike="noStrike" dirty="0" smtClean="0"/>
                        <a:t>ssets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$14,000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$12,500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$1,500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Total </a:t>
                      </a:r>
                      <a:r>
                        <a:rPr lang="en-US" sz="1500" u="none" strike="noStrike" dirty="0" smtClean="0"/>
                        <a:t>Deferred Tax </a:t>
                      </a:r>
                      <a:r>
                        <a:rPr lang="en-US" sz="1500" u="none" strike="noStrike" dirty="0"/>
                        <a:t>L</a:t>
                      </a:r>
                      <a:r>
                        <a:rPr lang="en-US" sz="1500" u="none" strike="noStrike" dirty="0" smtClean="0"/>
                        <a:t>iabilities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750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650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100</a:t>
                      </a:r>
                      <a:endParaRPr lang="en-US" sz="1500" b="0" i="0" u="none" strike="noStrike">
                        <a:solidFill>
                          <a:srgbClr val="000000"/>
                        </a:solidFill>
                        <a:latin typeface="+mn-lt"/>
                      </a:endParaRPr>
                    </a:p>
                  </a:txBody>
                  <a:tcPr marL="7620" marR="7620" marT="7620" marB="0" anchor="b"/>
                </a:tc>
              </a:tr>
              <a:tr h="365760">
                <a:tc>
                  <a:txBody>
                    <a:bodyPr/>
                    <a:lstStyle/>
                    <a:p>
                      <a:pPr algn="l" fontAlgn="b"/>
                      <a:r>
                        <a:rPr lang="en-US" sz="1500" u="none" strike="noStrike" dirty="0"/>
                        <a:t>Net D</a:t>
                      </a:r>
                      <a:r>
                        <a:rPr lang="en-US" sz="1500" u="none" strike="noStrike" dirty="0" smtClean="0"/>
                        <a:t>eferred </a:t>
                      </a:r>
                      <a:r>
                        <a:rPr lang="en-US" sz="1500" u="none" strike="noStrike" dirty="0"/>
                        <a:t>T</a:t>
                      </a:r>
                      <a:r>
                        <a:rPr lang="en-US" sz="1500" u="none" strike="noStrike" dirty="0" smtClean="0"/>
                        <a:t>ax Assets (Liabilities</a:t>
                      </a:r>
                      <a:r>
                        <a:rPr lang="en-US" sz="1500" u="none" strike="noStrike" dirty="0"/>
                        <a:t>)</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13,250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11,850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a:t>1,400</a:t>
                      </a:r>
                      <a:endParaRPr lang="en-US" sz="1500" b="0" i="0" u="none" strike="noStrike">
                        <a:solidFill>
                          <a:srgbClr val="000000"/>
                        </a:solidFill>
                        <a:latin typeface="+mn-lt"/>
                      </a:endParaRPr>
                    </a:p>
                  </a:txBody>
                  <a:tcPr marL="7620" marR="7620" marT="7620" marB="0" anchor="b"/>
                </a:tc>
              </a:tr>
              <a:tr h="365760">
                <a:tc>
                  <a:txBody>
                    <a:bodyPr/>
                    <a:lstStyle/>
                    <a:p>
                      <a:pPr algn="l" fontAlgn="b"/>
                      <a:r>
                        <a:rPr lang="en-US" sz="1500" u="none" strike="noStrike" dirty="0"/>
                        <a:t>Tax </a:t>
                      </a:r>
                      <a:r>
                        <a:rPr lang="en-US" sz="1500" u="none" strike="noStrike" dirty="0" smtClean="0"/>
                        <a:t>Effect </a:t>
                      </a:r>
                      <a:r>
                        <a:rPr lang="en-US" sz="1500" u="none" strike="noStrike" dirty="0"/>
                        <a:t>of </a:t>
                      </a:r>
                      <a:r>
                        <a:rPr lang="en-US" sz="1500" u="none" strike="noStrike" dirty="0" smtClean="0"/>
                        <a:t>Unrealized Gains (Losses</a:t>
                      </a:r>
                      <a:r>
                        <a:rPr lang="en-US" sz="1500" u="none" strike="noStrike" dirty="0"/>
                        <a:t>)</a:t>
                      </a:r>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t>100</a:t>
                      </a:r>
                      <a:endParaRPr lang="en-US" sz="1500" b="0" i="0" u="none" strike="noStrike" dirty="0">
                        <a:solidFill>
                          <a:srgbClr val="000000"/>
                        </a:solidFill>
                        <a:latin typeface="+mn-lt"/>
                      </a:endParaRPr>
                    </a:p>
                  </a:txBody>
                  <a:tcPr marL="7620" marR="7620" marT="7620" marB="0" anchor="b"/>
                </a:tc>
              </a:tr>
              <a:tr h="365760">
                <a:tc>
                  <a:txBody>
                    <a:bodyPr/>
                    <a:lstStyle/>
                    <a:p>
                      <a:pPr algn="l" fontAlgn="b"/>
                      <a:r>
                        <a:rPr lang="en-US" sz="1500" u="none" strike="noStrike" dirty="0"/>
                        <a:t>Change in N</a:t>
                      </a:r>
                      <a:r>
                        <a:rPr lang="en-US" sz="1500" u="none" strike="noStrike" dirty="0" smtClean="0"/>
                        <a:t>et Deferred Income Tax</a:t>
                      </a:r>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t>$1,500</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7772400" cy="838200"/>
          </a:xfrm>
        </p:spPr>
        <p:txBody>
          <a:bodyPr/>
          <a:lstStyle/>
          <a:p>
            <a:r>
              <a:rPr lang="en-US" dirty="0" smtClean="0"/>
              <a:t>Annual Statement </a:t>
            </a:r>
            <a:r>
              <a:rPr lang="en-US" dirty="0"/>
              <a:t>Footnotes  – Continued</a:t>
            </a:r>
            <a:r>
              <a:rPr lang="en-US" dirty="0" smtClean="0"/>
              <a:t/>
            </a:r>
            <a:br>
              <a:rPr lang="en-US" dirty="0" smtClean="0"/>
            </a:br>
            <a:r>
              <a:rPr lang="en-US" sz="2000" b="0" dirty="0" smtClean="0">
                <a:solidFill>
                  <a:schemeClr val="tx1"/>
                </a:solidFill>
              </a:rPr>
              <a:t>The provision for federal and foreign income taxes incurred is different from that which would be obtained by applying the statutory federal income tax rate to income before income taxes. The significant items causing this difference are as follows:</a:t>
            </a:r>
            <a:r>
              <a:rPr lang="en-US" dirty="0" smtClean="0"/>
              <a:t/>
            </a:r>
            <a:br>
              <a:rPr lang="en-US" dirty="0" smtClean="0"/>
            </a:br>
            <a:endParaRPr lang="en-US" dirty="0"/>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4220972032"/>
              </p:ext>
            </p:extLst>
          </p:nvPr>
        </p:nvGraphicFramePr>
        <p:xfrm>
          <a:off x="411480" y="2452157"/>
          <a:ext cx="8321040" cy="3567643"/>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297680"/>
                <a:gridCol w="1737360"/>
                <a:gridCol w="2286000"/>
              </a:tblGrid>
              <a:tr h="367243">
                <a:tc>
                  <a:txBody>
                    <a:bodyPr/>
                    <a:lstStyle/>
                    <a:p>
                      <a:pPr algn="ctr" fontAlgn="b"/>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12/31/2012</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Effective Tax Rate </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r>
              <a:tr h="365760">
                <a:tc>
                  <a:txBody>
                    <a:bodyPr/>
                    <a:lstStyle/>
                    <a:p>
                      <a:pPr algn="l" fontAlgn="b"/>
                      <a:r>
                        <a:rPr lang="en-US" sz="1500" u="none" strike="noStrike" dirty="0"/>
                        <a:t>Provision </a:t>
                      </a:r>
                      <a:r>
                        <a:rPr lang="en-US" sz="1500" u="none" strike="noStrike" dirty="0" smtClean="0"/>
                        <a:t>Computed </a:t>
                      </a:r>
                      <a:r>
                        <a:rPr lang="en-US" sz="1500" u="none" strike="noStrike" dirty="0"/>
                        <a:t>at </a:t>
                      </a:r>
                      <a:r>
                        <a:rPr lang="en-US" sz="1500" u="none" strike="noStrike" dirty="0" smtClean="0"/>
                        <a:t>Statutory </a:t>
                      </a:r>
                      <a:r>
                        <a:rPr lang="en-US" sz="1500" u="none" strike="noStrike" dirty="0"/>
                        <a:t>R</a:t>
                      </a:r>
                      <a:r>
                        <a:rPr lang="en-US" sz="1500" u="none" strike="noStrike" dirty="0" smtClean="0"/>
                        <a:t>ates</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 </a:t>
                      </a:r>
                      <a:r>
                        <a:rPr lang="en-US" sz="1500" u="none" strike="noStrike" dirty="0" smtClean="0"/>
                        <a:t>$6,500 </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a:t>35.0%</a:t>
                      </a:r>
                      <a:endParaRPr lang="en-US" sz="1500" b="0" i="0" u="none" strike="noStrike">
                        <a:solidFill>
                          <a:srgbClr val="000000"/>
                        </a:solidFill>
                        <a:latin typeface="Calibri"/>
                      </a:endParaRPr>
                    </a:p>
                  </a:txBody>
                  <a:tcPr marL="7620" marR="7620" marT="7620" marB="0" anchor="b"/>
                </a:tc>
              </a:tr>
              <a:tr h="365760">
                <a:tc>
                  <a:txBody>
                    <a:bodyPr/>
                    <a:lstStyle/>
                    <a:p>
                      <a:pPr algn="l" fontAlgn="b"/>
                      <a:r>
                        <a:rPr lang="en-US" sz="1500" u="none" strike="noStrike" dirty="0" smtClean="0"/>
                        <a:t>Tax-Exempt </a:t>
                      </a:r>
                      <a:r>
                        <a:rPr lang="en-US" sz="1500" u="none" strike="noStrike" dirty="0"/>
                        <a:t>I</a:t>
                      </a:r>
                      <a:r>
                        <a:rPr lang="en-US" sz="1500" u="none" strike="noStrike" dirty="0" smtClean="0"/>
                        <a:t>nterest Deduction</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smtClean="0"/>
                        <a:t>(</a:t>
                      </a:r>
                      <a:r>
                        <a:rPr lang="en-US" sz="1500" u="none" strike="noStrike" dirty="0"/>
                        <a:t>3,600)</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a:t>-19.4%</a:t>
                      </a:r>
                      <a:endParaRPr lang="en-US" sz="1500" b="0" i="0" u="none" strike="noStrike">
                        <a:solidFill>
                          <a:srgbClr val="000000"/>
                        </a:solidFill>
                        <a:latin typeface="Calibri"/>
                      </a:endParaRPr>
                    </a:p>
                  </a:txBody>
                  <a:tcPr marL="7620" marR="7620" marT="7620" marB="0" anchor="b"/>
                </a:tc>
              </a:tr>
              <a:tr h="365760">
                <a:tc>
                  <a:txBody>
                    <a:bodyPr/>
                    <a:lstStyle/>
                    <a:p>
                      <a:pPr algn="l" fontAlgn="b"/>
                      <a:r>
                        <a:rPr lang="en-US" sz="1500" u="none" strike="noStrike" dirty="0"/>
                        <a:t>Dividends </a:t>
                      </a:r>
                      <a:r>
                        <a:rPr lang="en-US" sz="1500" u="none" strike="noStrike" dirty="0" smtClean="0"/>
                        <a:t>Received Deduction</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smtClean="0"/>
                        <a:t>(</a:t>
                      </a:r>
                      <a:r>
                        <a:rPr lang="en-US" sz="1500" u="none" strike="noStrike" dirty="0"/>
                        <a:t>1,500)</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a:t>-8.1%</a:t>
                      </a:r>
                      <a:endParaRPr lang="en-US" sz="1500" b="0" i="0" u="none" strike="noStrike">
                        <a:solidFill>
                          <a:srgbClr val="000000"/>
                        </a:solidFill>
                        <a:latin typeface="Calibri"/>
                      </a:endParaRPr>
                    </a:p>
                  </a:txBody>
                  <a:tcPr marL="7620" marR="7620" marT="7620" marB="0" anchor="b"/>
                </a:tc>
              </a:tr>
              <a:tr h="365760">
                <a:tc>
                  <a:txBody>
                    <a:bodyPr/>
                    <a:lstStyle/>
                    <a:p>
                      <a:pPr algn="l" fontAlgn="b"/>
                      <a:r>
                        <a:rPr lang="en-US" sz="1500" u="none" strike="noStrike" dirty="0"/>
                        <a:t>Other</a:t>
                      </a:r>
                      <a:endParaRPr lang="en-US" sz="1500" b="0" i="0" u="none" strike="noStrike" dirty="0">
                        <a:solidFill>
                          <a:srgbClr val="000000"/>
                        </a:solidFill>
                        <a:latin typeface="Calibri"/>
                      </a:endParaRPr>
                    </a:p>
                  </a:txBody>
                  <a:tcPr marL="7620" marR="7620" marT="7620" marB="0" anchor="b"/>
                </a:tc>
                <a:tc>
                  <a:txBody>
                    <a:bodyPr/>
                    <a:lstStyle/>
                    <a:p>
                      <a:pPr algn="ctr" fontAlgn="b"/>
                      <a:r>
                        <a:rPr lang="en-US" sz="1500" u="none" strike="noStrike" dirty="0"/>
                        <a:t> </a:t>
                      </a:r>
                      <a:r>
                        <a:rPr lang="en-US" sz="1500" u="none" strike="noStrike" dirty="0" smtClean="0"/>
                        <a:t>- </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a:t>0.0%</a:t>
                      </a:r>
                      <a:endParaRPr lang="en-US" sz="1500" b="0" i="0" u="none" strike="noStrike">
                        <a:solidFill>
                          <a:srgbClr val="000000"/>
                        </a:solidFill>
                        <a:latin typeface="Calibri"/>
                      </a:endParaRPr>
                    </a:p>
                  </a:txBody>
                  <a:tcPr marL="7620" marR="7620" marT="7620" marB="0" anchor="b"/>
                </a:tc>
              </a:tr>
              <a:tr h="365760">
                <a:tc>
                  <a:txBody>
                    <a:bodyPr/>
                    <a:lstStyle/>
                    <a:p>
                      <a:pPr algn="l" fontAlgn="b"/>
                      <a:r>
                        <a:rPr lang="en-US" sz="1500" u="none" strike="noStrike" dirty="0"/>
                        <a:t>Total</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 </a:t>
                      </a:r>
                      <a:r>
                        <a:rPr lang="en-US" sz="1500" u="none" strike="noStrike" dirty="0" smtClean="0"/>
                        <a:t>$1,400 </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7.5%</a:t>
                      </a:r>
                      <a:endParaRPr lang="en-US" sz="1500" b="0" i="0" u="none" strike="noStrike" dirty="0">
                        <a:solidFill>
                          <a:srgbClr val="000000"/>
                        </a:solidFill>
                        <a:latin typeface="Calibri"/>
                      </a:endParaRPr>
                    </a:p>
                  </a:txBody>
                  <a:tcPr marL="7620" marR="7620" marT="7620" marB="0" anchor="b"/>
                </a:tc>
              </a:tr>
              <a:tr h="274320">
                <a:tc gridSpan="3">
                  <a:txBody>
                    <a:bodyPr/>
                    <a:lstStyle/>
                    <a:p>
                      <a:pPr algn="l" fontAlgn="b"/>
                      <a:r>
                        <a:rPr lang="en-US" sz="1500" u="none" strike="noStrike" dirty="0"/>
                        <a:t> </a:t>
                      </a:r>
                      <a:endParaRPr lang="en-US" sz="1500" b="0" i="0" u="none" strike="noStrike" dirty="0">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c hMerge="1">
                  <a:txBody>
                    <a:bodyPr/>
                    <a:lstStyle/>
                    <a:p>
                      <a:pPr algn="l" fontAlgn="b"/>
                      <a:endParaRPr lang="en-US" sz="1100" b="0" i="0" u="none" strike="noStrike" dirty="0">
                        <a:solidFill>
                          <a:srgbClr val="000000"/>
                        </a:solidFill>
                        <a:latin typeface="Calibri"/>
                      </a:endParaRPr>
                    </a:p>
                  </a:txBody>
                  <a:tcPr marL="7620" marR="7620" marT="7620" marB="0" anchor="b"/>
                </a:tc>
              </a:tr>
              <a:tr h="365760">
                <a:tc>
                  <a:txBody>
                    <a:bodyPr/>
                    <a:lstStyle/>
                    <a:p>
                      <a:pPr algn="l" fontAlgn="b"/>
                      <a:r>
                        <a:rPr lang="en-US" sz="1500" u="none" strike="noStrike" dirty="0"/>
                        <a:t>Federal and </a:t>
                      </a:r>
                      <a:r>
                        <a:rPr lang="en-US" sz="1500" u="none" strike="noStrike" dirty="0" smtClean="0"/>
                        <a:t>Foreign Income Taxes Incurred</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 </a:t>
                      </a:r>
                      <a:r>
                        <a:rPr lang="en-US" sz="1500" u="none" strike="noStrike" dirty="0" smtClean="0"/>
                        <a:t>$2,900 </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15.6%</a:t>
                      </a:r>
                      <a:endParaRPr lang="en-US" sz="1500" b="0" i="0" u="none" strike="noStrike" dirty="0">
                        <a:solidFill>
                          <a:srgbClr val="000000"/>
                        </a:solidFill>
                        <a:latin typeface="Calibri"/>
                      </a:endParaRPr>
                    </a:p>
                  </a:txBody>
                  <a:tcPr marL="7620" marR="7620" marT="7620" marB="0" anchor="b"/>
                </a:tc>
              </a:tr>
              <a:tr h="365760">
                <a:tc>
                  <a:txBody>
                    <a:bodyPr/>
                    <a:lstStyle/>
                    <a:p>
                      <a:pPr algn="l" fontAlgn="b"/>
                      <a:r>
                        <a:rPr lang="en-US" sz="1500" u="none" strike="noStrike" dirty="0"/>
                        <a:t>Change in </a:t>
                      </a:r>
                      <a:r>
                        <a:rPr lang="en-US" sz="1500" u="none" strike="noStrike" dirty="0" smtClean="0"/>
                        <a:t>Net</a:t>
                      </a:r>
                      <a:r>
                        <a:rPr lang="en-US" sz="1500" u="none" strike="noStrike" baseline="0" dirty="0" smtClean="0"/>
                        <a:t> </a:t>
                      </a:r>
                      <a:r>
                        <a:rPr lang="en-US" sz="1500" u="none" strike="noStrike" dirty="0" smtClean="0"/>
                        <a:t>Deferred </a:t>
                      </a:r>
                      <a:r>
                        <a:rPr lang="en-US" sz="1500" u="none" strike="noStrike" dirty="0"/>
                        <a:t>I</a:t>
                      </a:r>
                      <a:r>
                        <a:rPr lang="en-US" sz="1500" u="none" strike="noStrike" dirty="0" smtClean="0"/>
                        <a:t>ncome Taxes</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 </a:t>
                      </a:r>
                      <a:r>
                        <a:rPr lang="en-US" sz="1500" u="none" strike="noStrike" dirty="0" smtClean="0"/>
                        <a:t>(1,500</a:t>
                      </a:r>
                      <a:r>
                        <a:rPr lang="en-US" sz="1500" u="none" strike="noStrike" dirty="0"/>
                        <a:t>)</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-8.1%</a:t>
                      </a:r>
                      <a:endParaRPr lang="en-US" sz="1500" b="0" i="0" u="none" strike="noStrike" dirty="0">
                        <a:solidFill>
                          <a:srgbClr val="000000"/>
                        </a:solidFill>
                        <a:latin typeface="Calibri"/>
                      </a:endParaRPr>
                    </a:p>
                  </a:txBody>
                  <a:tcPr marL="7620" marR="7620" marT="7620" marB="0" anchor="b"/>
                </a:tc>
              </a:tr>
              <a:tr h="365760">
                <a:tc>
                  <a:txBody>
                    <a:bodyPr/>
                    <a:lstStyle/>
                    <a:p>
                      <a:pPr algn="l" fontAlgn="b"/>
                      <a:r>
                        <a:rPr lang="en-US" sz="1500" u="none" strike="noStrike" dirty="0"/>
                        <a:t>Total </a:t>
                      </a:r>
                      <a:r>
                        <a:rPr lang="en-US" sz="1500" u="none" strike="noStrike" dirty="0" smtClean="0"/>
                        <a:t>Statutory Income Taxes</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 </a:t>
                      </a:r>
                      <a:r>
                        <a:rPr lang="en-US" sz="1500" u="none" strike="noStrike" dirty="0" smtClean="0"/>
                        <a:t>$1,400 </a:t>
                      </a:r>
                      <a:endParaRPr lang="en-US" sz="1500" b="0" i="0" u="none" strike="noStrike" dirty="0">
                        <a:solidFill>
                          <a:srgbClr val="000000"/>
                        </a:solidFill>
                        <a:latin typeface="Calibri"/>
                      </a:endParaRPr>
                    </a:p>
                  </a:txBody>
                  <a:tcPr marL="7620" marR="7620" marT="7620" marB="0" anchor="b"/>
                </a:tc>
                <a:tc>
                  <a:txBody>
                    <a:bodyPr/>
                    <a:lstStyle/>
                    <a:p>
                      <a:pPr algn="r" fontAlgn="b"/>
                      <a:r>
                        <a:rPr lang="en-US" sz="1500" u="none" strike="noStrike" dirty="0"/>
                        <a:t>7.5%</a:t>
                      </a:r>
                      <a:endParaRPr lang="en-US" sz="1500" b="0" i="0" u="none" strike="noStrike" dirty="0">
                        <a:solidFill>
                          <a:srgbClr val="000000"/>
                        </a:solidFill>
                        <a:latin typeface="Calibri"/>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The Rate Reconciliation is nothing other than the provision in a different form</a:t>
            </a:r>
          </a:p>
          <a:p>
            <a:r>
              <a:rPr lang="en-US" dirty="0" smtClean="0"/>
              <a:t>Steps needed to make the rate reconciliation make sense:</a:t>
            </a:r>
          </a:p>
          <a:p>
            <a:pPr marL="795337" lvl="1" indent="-342900">
              <a:buFont typeface="+mj-lt"/>
              <a:buAutoNum type="alphaUcPeriod"/>
            </a:pPr>
            <a:r>
              <a:rPr lang="en-US" dirty="0" smtClean="0"/>
              <a:t>Start with the provision being, careful to group the book tax differences as either permanent or temporary</a:t>
            </a:r>
          </a:p>
          <a:p>
            <a:pPr marL="795337" lvl="1" indent="-342900">
              <a:buFont typeface="+mj-lt"/>
              <a:buAutoNum type="alphaUcPeriod"/>
            </a:pPr>
            <a:r>
              <a:rPr lang="en-US" dirty="0" smtClean="0"/>
              <a:t>Create the rate rec in column to the right of the provision but on the same spreadsheet</a:t>
            </a:r>
          </a:p>
          <a:p>
            <a:pPr marL="795337" lvl="1" indent="-342900">
              <a:buFont typeface="+mj-lt"/>
              <a:buAutoNum type="alphaUcPeriod"/>
            </a:pPr>
            <a:r>
              <a:rPr lang="en-US" dirty="0" smtClean="0"/>
              <a:t>Remember that certain changes in deferred taxes do not flow through the provisions and therefore need to be factored out of the change in deferred taxes when they are placed in the rate reconciliation  </a:t>
            </a:r>
          </a:p>
          <a:p>
            <a:endParaRPr lang="en-US" dirty="0" smtClean="0"/>
          </a:p>
          <a:p>
            <a:pPr>
              <a:buNone/>
            </a:pPr>
            <a:endParaRPr lang="en-US" dirty="0"/>
          </a:p>
        </p:txBody>
      </p:sp>
      <p:sp>
        <p:nvSpPr>
          <p:cNvPr id="3" name="Title 2"/>
          <p:cNvSpPr>
            <a:spLocks noGrp="1"/>
          </p:cNvSpPr>
          <p:nvPr>
            <p:ph type="title"/>
          </p:nvPr>
        </p:nvSpPr>
        <p:spPr/>
        <p:txBody>
          <a:bodyPr/>
          <a:lstStyle/>
          <a:p>
            <a:r>
              <a:rPr lang="en-US" dirty="0" smtClean="0"/>
              <a:t>The Rate Reconciliation Simplified</a:t>
            </a:r>
            <a:endParaRPr lang="en-US" dirty="0"/>
          </a:p>
        </p:txBody>
      </p:sp>
    </p:spTree>
    <p:extLst>
      <p:ext uri="{BB962C8B-B14F-4D97-AF65-F5344CB8AC3E}">
        <p14:creationId xmlns="" xmlns:p14="http://schemas.microsoft.com/office/powerpoint/2010/main" val="789036277"/>
      </p:ext>
    </p:extLst>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Begin with the Provision</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3707660561"/>
              </p:ext>
            </p:extLst>
          </p:nvPr>
        </p:nvGraphicFramePr>
        <p:xfrm>
          <a:off x="114299" y="1524000"/>
          <a:ext cx="8915402" cy="45720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284331"/>
                <a:gridCol w="1262926"/>
                <a:gridCol w="1273629"/>
                <a:gridCol w="1273629"/>
                <a:gridCol w="1273629"/>
                <a:gridCol w="1273629"/>
                <a:gridCol w="1273629"/>
              </a:tblGrid>
              <a:tr h="731520">
                <a:tc gridSpan="4">
                  <a:txBody>
                    <a:bodyPr/>
                    <a:lstStyle/>
                    <a:p>
                      <a:pPr algn="l" fontAlgn="b"/>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l" fontAlgn="b"/>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ctr" fontAlgn="b"/>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hMerge="1">
                  <a:txBody>
                    <a:bodyPr/>
                    <a:lstStyle/>
                    <a:p>
                      <a:pPr algn="ctr" fontAlgn="b"/>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 </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smtClean="0">
                          <a:effectLst>
                            <a:outerShdw blurRad="38100" dist="38100" dir="2700000" algn="tl">
                              <a:srgbClr val="000000">
                                <a:alpha val="43137"/>
                              </a:srgbClr>
                            </a:outerShdw>
                          </a:effectLst>
                        </a:rPr>
                        <a:t>At </a:t>
                      </a:r>
                      <a:r>
                        <a:rPr lang="en-US" sz="1800" u="none" strike="noStrike" dirty="0">
                          <a:effectLst>
                            <a:outerShdw blurRad="38100" dist="38100" dir="2700000" algn="tl">
                              <a:srgbClr val="000000">
                                <a:alpha val="43137"/>
                              </a:srgbClr>
                            </a:outerShdw>
                          </a:effectLst>
                        </a:rPr>
                        <a:t>35%</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c>
                  <a:txBody>
                    <a:bodyPr/>
                    <a:lstStyle/>
                    <a:p>
                      <a:pPr algn="ctr" fontAlgn="b"/>
                      <a:r>
                        <a:rPr lang="en-US" sz="1800" u="none" strike="noStrike" dirty="0">
                          <a:effectLst>
                            <a:outerShdw blurRad="38100" dist="38100" dir="2700000" algn="tl">
                              <a:srgbClr val="000000">
                                <a:alpha val="43137"/>
                              </a:srgbClr>
                            </a:outerShdw>
                          </a:effectLst>
                        </a:rPr>
                        <a:t>Reference</a:t>
                      </a:r>
                      <a:endParaRPr lang="en-US" sz="1800" b="0" i="0" u="none" strike="noStrike" dirty="0">
                        <a:solidFill>
                          <a:schemeClr val="bg1"/>
                        </a:solidFill>
                        <a:effectLst>
                          <a:outerShdw blurRad="38100" dist="38100" dir="2700000" algn="tl">
                            <a:srgbClr val="000000">
                              <a:alpha val="43137"/>
                            </a:srgbClr>
                          </a:outerShdw>
                        </a:effectLst>
                        <a:latin typeface="+mn-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Book </a:t>
                      </a:r>
                      <a:r>
                        <a:rPr lang="en-US" sz="1400" u="none" strike="noStrike" dirty="0" smtClean="0">
                          <a:latin typeface="+mj-lt"/>
                        </a:rPr>
                        <a:t>Income</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a:t>
                      </a:r>
                      <a:r>
                        <a:rPr lang="en-US" sz="1400" u="none" strike="noStrike" dirty="0" smtClean="0">
                          <a:latin typeface="+mj-lt"/>
                        </a:rPr>
                        <a:t>$</a:t>
                      </a:r>
                      <a:r>
                        <a:rPr lang="en-US" sz="1400" u="none" strike="noStrike" baseline="0" dirty="0" smtClean="0">
                          <a:latin typeface="+mj-lt"/>
                        </a:rPr>
                        <a:t>3,271,429</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a:t>
                      </a:r>
                      <a:r>
                        <a:rPr lang="en-US" sz="1400" u="none" strike="noStrike" dirty="0" smtClean="0">
                          <a:latin typeface="+mj-lt"/>
                        </a:rPr>
                        <a:t> $1,145,000</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r>
                        <a:rPr lang="en-US" sz="1400" b="1" u="none" strike="noStrike" dirty="0">
                          <a:latin typeface="+mj-lt"/>
                        </a:rPr>
                        <a:t>Temporary</a:t>
                      </a:r>
                      <a:endParaRPr lang="en-US" sz="1400" b="1" i="0" u="none" strike="noStrike" dirty="0">
                        <a:solidFill>
                          <a:srgbClr val="000000"/>
                        </a:solidFill>
                        <a:latin typeface="+mj-lt"/>
                      </a:endParaRPr>
                    </a:p>
                  </a:txBody>
                  <a:tcPr marL="7620" marR="7620" marT="7620" marB="0" anchor="b"/>
                </a:tc>
                <a:tc>
                  <a:txBody>
                    <a:bodyPr/>
                    <a:lstStyle/>
                    <a:p>
                      <a:pPr algn="l" fontAlgn="b"/>
                      <a:r>
                        <a:rPr lang="en-US" sz="1400" u="none" strike="noStrike" dirty="0">
                          <a:latin typeface="+mj-lt"/>
                        </a:rPr>
                        <a:t>Unearned</a:t>
                      </a:r>
                      <a:endParaRPr lang="en-US" sz="1400" b="0" i="0" u="none" strike="noStrike" dirty="0">
                        <a:solidFill>
                          <a:srgbClr val="000000"/>
                        </a:solidFill>
                        <a:latin typeface="+mj-lt"/>
                      </a:endParaRPr>
                    </a:p>
                  </a:txBody>
                  <a:tcPr marL="7620" marR="7620" marT="7620" marB="0" anchor="b"/>
                </a:tc>
                <a:tc>
                  <a:txBody>
                    <a:bodyPr/>
                    <a:lstStyle/>
                    <a:p>
                      <a:pPr algn="l" fontAlgn="b"/>
                      <a:r>
                        <a:rPr lang="en-US" sz="1400" u="none" strike="noStrike" dirty="0">
                          <a:latin typeface="+mj-lt"/>
                        </a:rPr>
                        <a:t> BOY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(40,000,000)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(8,000,000)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(2,800,000)</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r>
                        <a:rPr lang="en-US" sz="1400" u="none" strike="noStrike" dirty="0">
                          <a:latin typeface="+mj-lt"/>
                        </a:rPr>
                        <a:t> EOY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50,000,000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10,000,000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3,500,000 </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solidFill>
                            <a:schemeClr val="tx1"/>
                          </a:solidFill>
                          <a:latin typeface="+mj-lt"/>
                        </a:rPr>
                        <a:t>Loss </a:t>
                      </a:r>
                      <a:r>
                        <a:rPr lang="en-US" sz="1400" u="none" strike="noStrike" dirty="0" smtClean="0">
                          <a:solidFill>
                            <a:schemeClr val="tx1"/>
                          </a:solidFill>
                          <a:latin typeface="+mj-lt"/>
                        </a:rPr>
                        <a:t>Reserves </a:t>
                      </a:r>
                      <a:r>
                        <a:rPr lang="en-US" sz="1400" u="none" strike="noStrike" dirty="0">
                          <a:solidFill>
                            <a:schemeClr val="tx1"/>
                          </a:solidFill>
                          <a:latin typeface="+mj-lt"/>
                        </a:rPr>
                        <a:t>and </a:t>
                      </a:r>
                      <a:r>
                        <a:rPr lang="en-US" sz="1400" u="none" strike="noStrike" dirty="0" smtClean="0">
                          <a:solidFill>
                            <a:schemeClr val="tx1"/>
                          </a:solidFill>
                          <a:latin typeface="+mj-lt"/>
                        </a:rPr>
                        <a:t>LAE</a:t>
                      </a:r>
                      <a:endParaRPr lang="en-US" sz="1400" b="0" i="0" u="none" strike="noStrike" dirty="0">
                        <a:solidFill>
                          <a:schemeClr val="tx1"/>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ctr" fontAlgn="b"/>
                      <a:r>
                        <a:rPr lang="en-US" sz="1400" u="none" strike="noStrike" dirty="0" smtClean="0">
                          <a:latin typeface="+mj-lt"/>
                        </a:rPr>
                        <a:t>- </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r>
                        <a:rPr lang="en-US" sz="1400" u="none" strike="noStrike" dirty="0">
                          <a:latin typeface="+mj-lt"/>
                        </a:rPr>
                        <a:t> BOY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a:t>
                      </a:r>
                      <a:r>
                        <a:rPr lang="en-US" sz="1400" u="none" strike="noStrike" dirty="0">
                          <a:latin typeface="+mj-lt"/>
                        </a:rPr>
                        <a:t>185,000,000)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(27,714,286)</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(9,700,000)</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endParaRPr lang="en-US" sz="1400" b="0" i="0" u="none" strike="noStrike" dirty="0">
                        <a:solidFill>
                          <a:srgbClr val="000000"/>
                        </a:solidFill>
                        <a:latin typeface="+mj-lt"/>
                      </a:endParaRPr>
                    </a:p>
                  </a:txBody>
                  <a:tcPr marL="7620" marR="7620" marT="7620" marB="0" anchor="b"/>
                </a:tc>
                <a:tc>
                  <a:txBody>
                    <a:bodyPr/>
                    <a:lstStyle/>
                    <a:p>
                      <a:pPr algn="l" fontAlgn="b"/>
                      <a:r>
                        <a:rPr lang="en-US" sz="1400" u="none" strike="noStrike" dirty="0">
                          <a:latin typeface="+mj-lt"/>
                        </a:rPr>
                        <a:t> EOY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200,000,000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30,000,000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10,500,000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1,500,000 </a:t>
                      </a:r>
                      <a:endParaRPr lang="en-US" sz="1400" b="0" i="0" u="none" strike="noStrike" dirty="0">
                        <a:solidFill>
                          <a:srgbClr val="000000"/>
                        </a:solidFill>
                        <a:latin typeface="+mj-lt"/>
                      </a:endParaRPr>
                    </a:p>
                  </a:txBody>
                  <a:tcPr marL="7620" marR="7620" marT="7620" marB="0" anchor="b"/>
                </a:tc>
              </a:tr>
              <a:tr h="320040">
                <a:tc>
                  <a:txBody>
                    <a:bodyPr/>
                    <a:lstStyle/>
                    <a:p>
                      <a:pPr algn="l" fontAlgn="b"/>
                      <a:r>
                        <a:rPr lang="en-US" sz="1400" b="1" u="none" strike="noStrike" dirty="0">
                          <a:latin typeface="+mj-lt"/>
                        </a:rPr>
                        <a:t>Permanent</a:t>
                      </a:r>
                      <a:endParaRPr lang="en-US" sz="1400" b="1"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Lobbying </a:t>
                      </a:r>
                      <a:r>
                        <a:rPr lang="en-US" sz="1400" u="none" strike="noStrike" dirty="0" smtClean="0">
                          <a:latin typeface="+mj-lt"/>
                        </a:rPr>
                        <a:t>Expenses</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1,000,000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350,000 </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Meals and </a:t>
                      </a:r>
                      <a:r>
                        <a:rPr lang="en-US" sz="1400" u="none" strike="noStrike" dirty="0" smtClean="0">
                          <a:latin typeface="+mj-lt"/>
                        </a:rPr>
                        <a:t>Entertainment</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250,000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87,500 </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Political </a:t>
                      </a:r>
                      <a:r>
                        <a:rPr lang="en-US" sz="1400" u="none" strike="noStrike" dirty="0" smtClean="0">
                          <a:latin typeface="+mj-lt"/>
                        </a:rPr>
                        <a:t>Contributions</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300,000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105,000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542,500 </a:t>
                      </a:r>
                      <a:endParaRPr lang="en-US" sz="1400" b="0" i="0" u="none" strike="noStrike" dirty="0">
                        <a:solidFill>
                          <a:srgbClr val="000000"/>
                        </a:solidFill>
                        <a:latin typeface="+mj-lt"/>
                      </a:endParaRPr>
                    </a:p>
                  </a:txBody>
                  <a:tcPr marL="7620" marR="7620" marT="7620" marB="0" anchor="b"/>
                </a:tc>
              </a:tr>
              <a:tr h="320040">
                <a:tc>
                  <a:txBody>
                    <a:bodyPr/>
                    <a:lstStyle/>
                    <a:p>
                      <a:pPr algn="l" fontAlgn="b"/>
                      <a:r>
                        <a:rPr lang="en-US" sz="1400" u="none" strike="noStrike" dirty="0">
                          <a:latin typeface="+mj-lt"/>
                        </a:rPr>
                        <a:t> </a:t>
                      </a:r>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smtClean="0">
                          <a:latin typeface="+mj-lt"/>
                        </a:rPr>
                        <a:t>Tax-Exempt Interest</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(750,000)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(262,500)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a:t>
                      </a:r>
                      <a:endParaRPr lang="en-US" sz="1400" b="0" i="0" u="none" strike="noStrike" dirty="0">
                        <a:solidFill>
                          <a:srgbClr val="000000"/>
                        </a:solidFill>
                        <a:latin typeface="+mj-lt"/>
                      </a:endParaRPr>
                    </a:p>
                  </a:txBody>
                  <a:tcPr marL="7620" marR="7620" marT="7620" marB="0" anchor="b"/>
                </a:tc>
              </a:tr>
              <a:tr h="320040">
                <a:tc>
                  <a:txBody>
                    <a:bodyPr/>
                    <a:lstStyle/>
                    <a:p>
                      <a:pPr algn="l" fontAlgn="b"/>
                      <a:r>
                        <a:rPr lang="en-US" sz="1400" u="none" strike="noStrike" dirty="0">
                          <a:latin typeface="+mj-lt"/>
                        </a:rPr>
                        <a:t> </a:t>
                      </a:r>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Dividends </a:t>
                      </a:r>
                      <a:r>
                        <a:rPr lang="en-US" sz="1400" u="none" strike="noStrike" dirty="0" smtClean="0">
                          <a:solidFill>
                            <a:schemeClr val="tx1"/>
                          </a:solidFill>
                          <a:latin typeface="+mj-lt"/>
                        </a:rPr>
                        <a:t>Received Deduction</a:t>
                      </a:r>
                      <a:endParaRPr lang="en-US" sz="1400" b="0" i="0" u="none" strike="noStrike" dirty="0">
                        <a:solidFill>
                          <a:schemeClr val="tx1"/>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(500,000)</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dirty="0">
                          <a:latin typeface="+mj-lt"/>
                        </a:rPr>
                        <a:t>(175,000)</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r h="320040">
                <a:tc>
                  <a:txBody>
                    <a:bodyPr/>
                    <a:lstStyle/>
                    <a:p>
                      <a:pPr algn="l" fontAlgn="b"/>
                      <a:endParaRPr lang="en-US" sz="1400" b="0" i="0" u="none" strike="noStrike" dirty="0">
                        <a:solidFill>
                          <a:srgbClr val="000000"/>
                        </a:solidFill>
                        <a:latin typeface="+mj-lt"/>
                      </a:endParaRPr>
                    </a:p>
                  </a:txBody>
                  <a:tcPr marL="7620" marR="7620" marT="7620" marB="0" anchor="b"/>
                </a:tc>
                <a:tc gridSpan="2">
                  <a:txBody>
                    <a:bodyPr/>
                    <a:lstStyle/>
                    <a:p>
                      <a:pPr algn="l" fontAlgn="b"/>
                      <a:r>
                        <a:rPr lang="en-US" sz="1400" u="none" strike="noStrike" dirty="0">
                          <a:latin typeface="+mj-lt"/>
                        </a:rPr>
                        <a:t>Taxable </a:t>
                      </a:r>
                      <a:r>
                        <a:rPr lang="en-US" sz="1400" u="none" strike="noStrike" dirty="0" smtClean="0">
                          <a:latin typeface="+mj-lt"/>
                        </a:rPr>
                        <a:t>Income</a:t>
                      </a:r>
                      <a:endParaRPr lang="en-US" sz="1400" b="0" i="0" u="none" strike="noStrike" dirty="0">
                        <a:solidFill>
                          <a:srgbClr val="000000"/>
                        </a:solidFill>
                        <a:latin typeface="+mj-lt"/>
                      </a:endParaRPr>
                    </a:p>
                  </a:txBody>
                  <a:tcPr marL="7620" marR="7620" marT="7620" marB="0" anchor="b"/>
                </a:tc>
                <a:tc hMerge="1">
                  <a:txBody>
                    <a:bodyPr/>
                    <a:lstStyle/>
                    <a:p>
                      <a:endParaRPr lang="en-US"/>
                    </a:p>
                  </a:txBody>
                  <a:tcPr/>
                </a:tc>
                <a:tc>
                  <a:txBody>
                    <a:bodyPr/>
                    <a:lstStyle/>
                    <a:p>
                      <a:pPr algn="r" fontAlgn="b"/>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smtClean="0">
                          <a:latin typeface="+mj-lt"/>
                        </a:rPr>
                        <a:t>     </a:t>
                      </a:r>
                      <a:r>
                        <a:rPr lang="en-US" sz="1400" u="none" strike="noStrike" baseline="0" dirty="0" smtClean="0">
                          <a:latin typeface="+mj-lt"/>
                        </a:rPr>
                        <a:t>  $7,857,143</a:t>
                      </a:r>
                      <a:r>
                        <a:rPr lang="en-US" sz="1400" u="none" strike="noStrike" dirty="0" smtClean="0">
                          <a:latin typeface="+mj-lt"/>
                        </a:rPr>
                        <a:t> </a:t>
                      </a:r>
                      <a:endParaRPr lang="en-US" sz="1400" b="0" i="0" u="none" strike="noStrike" dirty="0">
                        <a:solidFill>
                          <a:srgbClr val="000000"/>
                        </a:solidFill>
                        <a:latin typeface="+mj-lt"/>
                      </a:endParaRPr>
                    </a:p>
                  </a:txBody>
                  <a:tcPr marL="7620" marR="7620" marT="7620" marB="0" anchor="b"/>
                </a:tc>
                <a:tc>
                  <a:txBody>
                    <a:bodyPr/>
                    <a:lstStyle/>
                    <a:p>
                      <a:pPr algn="r" fontAlgn="b"/>
                      <a:r>
                        <a:rPr lang="en-US" sz="1400" u="none" strike="noStrike" dirty="0">
                          <a:latin typeface="+mj-lt"/>
                        </a:rPr>
                        <a:t>       </a:t>
                      </a:r>
                      <a:r>
                        <a:rPr lang="en-US" sz="1400" u="none" strike="noStrike" dirty="0" smtClean="0">
                          <a:latin typeface="+mj-lt"/>
                        </a:rPr>
                        <a:t>$2,750,000</a:t>
                      </a:r>
                      <a:endParaRPr lang="en-US" sz="1400" b="0" i="0" u="none" strike="noStrike" dirty="0">
                        <a:solidFill>
                          <a:srgbClr val="000000"/>
                        </a:solidFill>
                        <a:latin typeface="+mj-lt"/>
                      </a:endParaRPr>
                    </a:p>
                  </a:txBody>
                  <a:tcPr marL="7620" marR="7620" marT="7620" marB="0" anchor="b"/>
                </a:tc>
                <a:tc>
                  <a:txBody>
                    <a:bodyPr/>
                    <a:lstStyle/>
                    <a:p>
                      <a:pPr algn="r" fontAlgn="b"/>
                      <a:endParaRPr lang="en-US" sz="1400" b="0" i="0" u="none" strike="noStrike" dirty="0">
                        <a:solidFill>
                          <a:srgbClr val="000000"/>
                        </a:solidFill>
                        <a:latin typeface="+mj-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Rate Reconciliation</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251122286"/>
              </p:ext>
            </p:extLst>
          </p:nvPr>
        </p:nvGraphicFramePr>
        <p:xfrm>
          <a:off x="533272" y="1767840"/>
          <a:ext cx="8077457" cy="4122420"/>
        </p:xfrm>
        <a:graphic>
          <a:graphicData uri="http://schemas.openxmlformats.org/drawingml/2006/table">
            <a:tbl>
              <a:tblPr bandRow="1">
                <a:tableStyleId>{5C22544A-7EE6-4342-B048-85BDC9FD1C3A}</a:tableStyleId>
              </a:tblPr>
              <a:tblGrid>
                <a:gridCol w="2133600"/>
                <a:gridCol w="2931754"/>
                <a:gridCol w="1480951"/>
                <a:gridCol w="1531152"/>
              </a:tblGrid>
              <a:tr h="365760">
                <a:tc gridSpan="2">
                  <a:txBody>
                    <a:bodyPr/>
                    <a:lstStyle/>
                    <a:p>
                      <a:pPr algn="l" fontAlgn="b"/>
                      <a:r>
                        <a:rPr lang="en-US" sz="1500" u="none" strike="noStrike" dirty="0">
                          <a:latin typeface="+mn-lt"/>
                        </a:rPr>
                        <a:t>Provision </a:t>
                      </a:r>
                      <a:r>
                        <a:rPr lang="en-US" sz="1500" u="none" strike="noStrike" dirty="0" smtClean="0">
                          <a:latin typeface="+mn-lt"/>
                        </a:rPr>
                        <a:t>Computed </a:t>
                      </a:r>
                      <a:r>
                        <a:rPr lang="en-US" sz="1500" u="none" strike="noStrike" dirty="0">
                          <a:latin typeface="+mn-lt"/>
                        </a:rPr>
                        <a:t>at </a:t>
                      </a:r>
                      <a:r>
                        <a:rPr lang="en-US" sz="1500" u="none" strike="noStrike" dirty="0" smtClean="0">
                          <a:latin typeface="+mn-lt"/>
                        </a:rPr>
                        <a:t>Statutory Rate</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smtClean="0">
                          <a:latin typeface="+mn-lt"/>
                        </a:rPr>
                        <a:t>$1,145,000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a:latin typeface="+mn-lt"/>
                        </a:rPr>
                        <a:t>35.0%</a:t>
                      </a:r>
                      <a:endParaRPr lang="en-US" sz="1500" b="0" i="0" u="none" strike="noStrike" dirty="0">
                        <a:solidFill>
                          <a:srgbClr val="000000"/>
                        </a:solidFill>
                        <a:latin typeface="+mn-lt"/>
                      </a:endParaRPr>
                    </a:p>
                  </a:txBody>
                  <a:tcPr marL="7620" marR="7620" marT="7620" marB="0" anchor="b"/>
                </a:tc>
              </a:tr>
              <a:tr h="274320">
                <a:tc gridSpan="4">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hMerge="1">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pPr algn="r" fontAlgn="b"/>
                      <a:endParaRPr lang="en-US" sz="1500" b="0" i="0" u="none" strike="noStrike" dirty="0">
                        <a:solidFill>
                          <a:srgbClr val="000000"/>
                        </a:solidFill>
                        <a:latin typeface="+mn-lt"/>
                      </a:endParaRPr>
                    </a:p>
                  </a:txBody>
                  <a:tcPr marL="7620" marR="7620" marT="7620" marB="0" anchor="b"/>
                </a:tc>
              </a:tr>
              <a:tr h="365760">
                <a:tc gridSpan="2">
                  <a:txBody>
                    <a:bodyPr/>
                    <a:lstStyle/>
                    <a:p>
                      <a:pPr algn="l" fontAlgn="b"/>
                      <a:r>
                        <a:rPr lang="en-US" sz="1500" u="none" strike="noStrike" dirty="0" smtClean="0">
                          <a:latin typeface="+mn-lt"/>
                        </a:rPr>
                        <a:t>Tax-Exempt Investment Income</a:t>
                      </a:r>
                      <a:r>
                        <a:rPr lang="en-US" sz="1500" u="none" strike="noStrike" dirty="0">
                          <a:latin typeface="+mn-lt"/>
                        </a:rPr>
                        <a:t>, </a:t>
                      </a:r>
                      <a:r>
                        <a:rPr lang="en-US" sz="1500" u="none" strike="noStrike" dirty="0" smtClean="0">
                          <a:latin typeface="+mn-lt"/>
                        </a:rPr>
                        <a:t>Net </a:t>
                      </a:r>
                      <a:r>
                        <a:rPr lang="en-US" sz="1500" u="none" strike="noStrike" dirty="0">
                          <a:latin typeface="+mn-lt"/>
                        </a:rPr>
                        <a:t>of </a:t>
                      </a:r>
                      <a:r>
                        <a:rPr lang="en-US" sz="1500" u="none" strike="noStrike" dirty="0" smtClean="0">
                          <a:latin typeface="+mn-lt"/>
                        </a:rPr>
                        <a:t>Proration</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smtClean="0">
                          <a:latin typeface="+mn-lt"/>
                        </a:rPr>
                        <a:t>        </a:t>
                      </a:r>
                      <a:r>
                        <a:rPr lang="en-US" sz="1500" u="none" strike="noStrike" dirty="0">
                          <a:latin typeface="+mn-lt"/>
                        </a:rPr>
                        <a:t>(262,500)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(8.0%)</a:t>
                      </a:r>
                      <a:endParaRPr lang="en-US" sz="1500" b="0" i="0" u="none" strike="noStrike" dirty="0">
                        <a:solidFill>
                          <a:srgbClr val="000000"/>
                        </a:solidFill>
                        <a:latin typeface="+mn-lt"/>
                      </a:endParaRPr>
                    </a:p>
                  </a:txBody>
                  <a:tcPr marL="7620" marR="7620" marT="7620" marB="0" anchor="b"/>
                </a:tc>
              </a:tr>
              <a:tr h="365760">
                <a:tc gridSpan="2">
                  <a:txBody>
                    <a:bodyPr/>
                    <a:lstStyle/>
                    <a:p>
                      <a:pPr algn="l" fontAlgn="b"/>
                      <a:r>
                        <a:rPr lang="en-US" sz="1500" u="none" strike="noStrike" dirty="0">
                          <a:latin typeface="+mn-lt"/>
                        </a:rPr>
                        <a:t>Dividends </a:t>
                      </a:r>
                      <a:r>
                        <a:rPr lang="en-US" sz="1500" u="none" strike="noStrike" dirty="0" smtClean="0">
                          <a:latin typeface="+mn-lt"/>
                        </a:rPr>
                        <a:t>Received Deductions</a:t>
                      </a:r>
                      <a:r>
                        <a:rPr lang="en-US" sz="1500" u="none" strike="noStrike" dirty="0">
                          <a:latin typeface="+mn-lt"/>
                        </a:rPr>
                        <a:t>, </a:t>
                      </a:r>
                      <a:r>
                        <a:rPr lang="en-US" sz="1500" u="none" strike="noStrike" dirty="0" smtClean="0">
                          <a:latin typeface="+mn-lt"/>
                        </a:rPr>
                        <a:t>Net </a:t>
                      </a:r>
                      <a:r>
                        <a:rPr lang="en-US" sz="1500" u="none" strike="noStrike" dirty="0">
                          <a:latin typeface="+mn-lt"/>
                        </a:rPr>
                        <a:t>of </a:t>
                      </a:r>
                      <a:r>
                        <a:rPr lang="en-US" sz="1500" u="none" strike="noStrike" dirty="0" smtClean="0">
                          <a:latin typeface="+mn-lt"/>
                        </a:rPr>
                        <a:t>Proration</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smtClean="0">
                          <a:latin typeface="+mn-lt"/>
                        </a:rPr>
                        <a:t>           </a:t>
                      </a:r>
                      <a:r>
                        <a:rPr lang="en-US" sz="1500" u="none" strike="noStrike" dirty="0">
                          <a:latin typeface="+mn-lt"/>
                        </a:rPr>
                        <a:t>(175,000)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(5.3%)</a:t>
                      </a:r>
                      <a:endParaRPr lang="en-US" sz="1500" b="0" i="0" u="none" strike="noStrike" dirty="0">
                        <a:solidFill>
                          <a:srgbClr val="000000"/>
                        </a:solidFill>
                        <a:latin typeface="+mn-lt"/>
                      </a:endParaRPr>
                    </a:p>
                  </a:txBody>
                  <a:tcPr marL="7620" marR="7620" marT="7620" marB="0" anchor="b"/>
                </a:tc>
              </a:tr>
              <a:tr h="365760">
                <a:tc gridSpan="2">
                  <a:txBody>
                    <a:bodyPr/>
                    <a:lstStyle/>
                    <a:p>
                      <a:pPr algn="l" fontAlgn="b"/>
                      <a:r>
                        <a:rPr lang="en-US" sz="1500" u="none" strike="noStrike" dirty="0">
                          <a:latin typeface="+mn-lt"/>
                        </a:rPr>
                        <a:t>Other </a:t>
                      </a:r>
                      <a:r>
                        <a:rPr lang="en-US" sz="1500" u="none" strike="noStrike" dirty="0" smtClean="0">
                          <a:latin typeface="+mn-lt"/>
                        </a:rPr>
                        <a:t>Permanent Differences</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smtClean="0">
                          <a:latin typeface="+mn-lt"/>
                        </a:rPr>
                        <a:t>          </a:t>
                      </a:r>
                      <a:r>
                        <a:rPr lang="en-US" sz="1500" u="none" strike="noStrike" dirty="0">
                          <a:latin typeface="+mn-lt"/>
                        </a:rPr>
                        <a:t>542,500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16.6%</a:t>
                      </a:r>
                      <a:endParaRPr lang="en-US" sz="1500" b="0" i="0" u="none" strike="noStrike" dirty="0">
                        <a:solidFill>
                          <a:srgbClr val="000000"/>
                        </a:solidFill>
                        <a:latin typeface="+mn-lt"/>
                      </a:endParaRPr>
                    </a:p>
                  </a:txBody>
                  <a:tcPr marL="7620" marR="7620" marT="7620" marB="0" anchor="b"/>
                </a:tc>
              </a:tr>
              <a:tr h="274320">
                <a:tc gridSpan="4">
                  <a:txBody>
                    <a:bodyPr/>
                    <a:lstStyle/>
                    <a:p>
                      <a:pPr algn="r" fontAlgn="b"/>
                      <a:r>
                        <a:rPr lang="en-US" sz="1500" u="none" strike="noStrike" dirty="0" smtClean="0">
                          <a:latin typeface="+mn-lt"/>
                        </a:rPr>
                        <a:t> </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hMerge="1">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pPr algn="r" fontAlgn="b"/>
                      <a:endParaRPr lang="en-US" sz="1500" b="0" i="0" u="none" strike="noStrike" dirty="0">
                        <a:solidFill>
                          <a:srgbClr val="000000"/>
                        </a:solidFill>
                        <a:latin typeface="+mn-lt"/>
                      </a:endParaRPr>
                    </a:p>
                  </a:txBody>
                  <a:tcPr marL="7620" marR="7620" marT="7620" marB="0" anchor="b"/>
                </a:tc>
              </a:tr>
              <a:tr h="365760">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r>
                        <a:rPr lang="en-US" sz="1500" b="0" i="0" u="none" strike="noStrike" dirty="0" smtClean="0">
                          <a:solidFill>
                            <a:srgbClr val="000000"/>
                          </a:solidFill>
                          <a:latin typeface="+mn-lt"/>
                        </a:rPr>
                        <a:t>Totals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          $1,250,000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38.2%</a:t>
                      </a:r>
                      <a:endParaRPr lang="en-US" sz="1500" b="0" i="0" u="none" strike="noStrike" dirty="0">
                        <a:solidFill>
                          <a:srgbClr val="000000"/>
                        </a:solidFill>
                        <a:latin typeface="+mn-lt"/>
                      </a:endParaRPr>
                    </a:p>
                  </a:txBody>
                  <a:tcPr marL="7620" marR="7620" marT="7620" marB="0" anchor="b"/>
                </a:tc>
              </a:tr>
              <a:tr h="274320">
                <a:tc gridSpan="4">
                  <a:txBody>
                    <a:bodyPr/>
                    <a:lstStyle/>
                    <a:p>
                      <a:pPr algn="r" fontAlgn="b"/>
                      <a:r>
                        <a:rPr lang="en-US" sz="1500" u="none" strike="noStrike" dirty="0">
                          <a:latin typeface="+mn-lt"/>
                        </a:rPr>
                        <a:t> </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hMerge="1">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pPr algn="r" fontAlgn="b"/>
                      <a:endParaRPr lang="en-US" sz="1500" b="0" i="0" u="none" strike="noStrike" dirty="0">
                        <a:solidFill>
                          <a:srgbClr val="000000"/>
                        </a:solidFill>
                        <a:latin typeface="+mn-lt"/>
                      </a:endParaRPr>
                    </a:p>
                  </a:txBody>
                  <a:tcPr marL="7620" marR="7620" marT="7620" marB="0" anchor="b"/>
                </a:tc>
              </a:tr>
              <a:tr h="365760">
                <a:tc gridSpan="2">
                  <a:txBody>
                    <a:bodyPr/>
                    <a:lstStyle/>
                    <a:p>
                      <a:pPr algn="l" fontAlgn="b"/>
                      <a:r>
                        <a:rPr lang="en-US" sz="1500" u="none" strike="noStrike" dirty="0">
                          <a:latin typeface="+mn-lt"/>
                        </a:rPr>
                        <a:t>Federal and </a:t>
                      </a:r>
                      <a:r>
                        <a:rPr lang="en-US" sz="1500" u="none" strike="noStrike" dirty="0" smtClean="0">
                          <a:latin typeface="+mn-lt"/>
                        </a:rPr>
                        <a:t>Foreign </a:t>
                      </a:r>
                      <a:r>
                        <a:rPr lang="en-US" sz="1500" u="none" strike="noStrike" dirty="0">
                          <a:latin typeface="+mn-lt"/>
                        </a:rPr>
                        <a:t>I</a:t>
                      </a:r>
                      <a:r>
                        <a:rPr lang="en-US" sz="1500" u="none" strike="noStrike" dirty="0" smtClean="0">
                          <a:latin typeface="+mn-lt"/>
                        </a:rPr>
                        <a:t>ncome Taxes </a:t>
                      </a:r>
                      <a:r>
                        <a:rPr lang="en-US" sz="1500" u="none" strike="noStrike" dirty="0">
                          <a:latin typeface="+mn-lt"/>
                        </a:rPr>
                        <a:t>I</a:t>
                      </a:r>
                      <a:r>
                        <a:rPr lang="en-US" sz="1500" u="none" strike="noStrike" dirty="0" smtClean="0">
                          <a:latin typeface="+mn-lt"/>
                        </a:rPr>
                        <a:t>ncurred</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smtClean="0">
                          <a:latin typeface="+mn-lt"/>
                        </a:rPr>
                        <a:t>2,750,000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84.1%</a:t>
                      </a:r>
                      <a:endParaRPr lang="en-US" sz="1500" b="0" i="0" u="none" strike="noStrike" dirty="0">
                        <a:solidFill>
                          <a:srgbClr val="000000"/>
                        </a:solidFill>
                        <a:latin typeface="+mn-lt"/>
                      </a:endParaRPr>
                    </a:p>
                  </a:txBody>
                  <a:tcPr marL="7620" marR="7620" marT="7620" marB="0" anchor="b"/>
                </a:tc>
              </a:tr>
              <a:tr h="365760">
                <a:tc gridSpan="2">
                  <a:txBody>
                    <a:bodyPr/>
                    <a:lstStyle/>
                    <a:p>
                      <a:pPr algn="l" fontAlgn="b"/>
                      <a:r>
                        <a:rPr lang="en-US" sz="1500" u="none" strike="noStrike" dirty="0">
                          <a:latin typeface="+mn-lt"/>
                        </a:rPr>
                        <a:t>Change in </a:t>
                      </a:r>
                      <a:r>
                        <a:rPr lang="en-US" sz="1500" u="none" strike="noStrike" dirty="0" smtClean="0">
                          <a:latin typeface="+mn-lt"/>
                        </a:rPr>
                        <a:t>Net </a:t>
                      </a:r>
                      <a:r>
                        <a:rPr lang="en-US" sz="1500" u="none" strike="noStrike" dirty="0">
                          <a:latin typeface="+mn-lt"/>
                        </a:rPr>
                        <a:t>D</a:t>
                      </a:r>
                      <a:r>
                        <a:rPr lang="en-US" sz="1500" u="none" strike="noStrike" dirty="0" smtClean="0">
                          <a:latin typeface="+mn-lt"/>
                        </a:rPr>
                        <a:t>eferred Income Taxes</a:t>
                      </a:r>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a:txBody>
                    <a:bodyPr/>
                    <a:lstStyle/>
                    <a:p>
                      <a:pPr algn="r" fontAlgn="b"/>
                      <a:r>
                        <a:rPr lang="en-US" sz="1500" u="none" strike="noStrike" dirty="0">
                          <a:latin typeface="+mn-lt"/>
                        </a:rPr>
                        <a:t>(1,500,000)</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(45.9%)</a:t>
                      </a:r>
                      <a:endParaRPr lang="en-US" sz="1500" b="0" i="0" u="none" strike="noStrike" dirty="0">
                        <a:solidFill>
                          <a:srgbClr val="000000"/>
                        </a:solidFill>
                        <a:latin typeface="+mn-lt"/>
                      </a:endParaRPr>
                    </a:p>
                  </a:txBody>
                  <a:tcPr marL="7620" marR="7620" marT="7620" marB="0" anchor="b"/>
                </a:tc>
              </a:tr>
              <a:tr h="274320">
                <a:tc gridSpan="4">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endParaRPr lang="en-US"/>
                    </a:p>
                  </a:txBody>
                  <a:tcPr/>
                </a:tc>
                <a:tc hMerge="1">
                  <a:txBody>
                    <a:bodyPr/>
                    <a:lstStyle/>
                    <a:p>
                      <a:pPr algn="r" fontAlgn="b"/>
                      <a:endParaRPr lang="en-US" sz="1500" b="0" i="0" u="none" strike="noStrike" dirty="0">
                        <a:solidFill>
                          <a:srgbClr val="000000"/>
                        </a:solidFill>
                        <a:latin typeface="+mn-lt"/>
                      </a:endParaRPr>
                    </a:p>
                  </a:txBody>
                  <a:tcPr marL="7620" marR="7620" marT="7620" marB="0" anchor="b"/>
                </a:tc>
                <a:tc hMerge="1">
                  <a:txBody>
                    <a:bodyPr/>
                    <a:lstStyle/>
                    <a:p>
                      <a:pPr algn="r" fontAlgn="b"/>
                      <a:endParaRPr lang="en-US" sz="1500" b="0" i="0" u="none" strike="noStrike" dirty="0">
                        <a:solidFill>
                          <a:srgbClr val="000000"/>
                        </a:solidFill>
                        <a:latin typeface="+mn-lt"/>
                      </a:endParaRPr>
                    </a:p>
                  </a:txBody>
                  <a:tcPr marL="7620" marR="7620" marT="7620" marB="0" anchor="b"/>
                </a:tc>
              </a:tr>
              <a:tr h="365760">
                <a:tc>
                  <a:txBody>
                    <a:bodyPr/>
                    <a:lstStyle/>
                    <a:p>
                      <a:pPr algn="l" fontAlgn="b"/>
                      <a:endParaRPr lang="en-US" sz="1500" b="0" i="0" u="none" strike="noStrike" dirty="0">
                        <a:solidFill>
                          <a:srgbClr val="000000"/>
                        </a:solidFill>
                        <a:latin typeface="+mn-lt"/>
                      </a:endParaRPr>
                    </a:p>
                  </a:txBody>
                  <a:tcPr marL="7620" marR="7620" marT="7620" marB="0" anchor="b"/>
                </a:tc>
                <a:tc>
                  <a:txBody>
                    <a:bodyPr/>
                    <a:lstStyle/>
                    <a:p>
                      <a:pPr algn="l" fontAlgn="b"/>
                      <a:r>
                        <a:rPr lang="en-US" sz="1500" b="0" i="0" u="none" strike="noStrike" dirty="0" smtClean="0">
                          <a:solidFill>
                            <a:srgbClr val="000000"/>
                          </a:solidFill>
                          <a:latin typeface="+mn-lt"/>
                        </a:rPr>
                        <a:t>Totals Statutory</a:t>
                      </a:r>
                      <a:r>
                        <a:rPr lang="en-US" sz="1500" b="0" i="0" u="none" strike="noStrike" baseline="0" dirty="0" smtClean="0">
                          <a:solidFill>
                            <a:srgbClr val="000000"/>
                          </a:solidFill>
                          <a:latin typeface="+mn-lt"/>
                        </a:rPr>
                        <a:t> Income Taxes</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$1,250,000 </a:t>
                      </a:r>
                      <a:endParaRPr lang="en-US" sz="1500" b="0" i="0" u="none" strike="noStrike" dirty="0">
                        <a:solidFill>
                          <a:srgbClr val="000000"/>
                        </a:solidFill>
                        <a:latin typeface="+mn-lt"/>
                      </a:endParaRPr>
                    </a:p>
                  </a:txBody>
                  <a:tcPr marL="7620" marR="7620" marT="7620" marB="0" anchor="b"/>
                </a:tc>
                <a:tc>
                  <a:txBody>
                    <a:bodyPr/>
                    <a:lstStyle/>
                    <a:p>
                      <a:pPr algn="r" fontAlgn="b"/>
                      <a:r>
                        <a:rPr lang="en-US" sz="1500" u="none" strike="noStrike" dirty="0" smtClean="0">
                          <a:latin typeface="+mn-lt"/>
                        </a:rPr>
                        <a:t>38.2%</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Factoring Out of Changes in Deferred </a:t>
            </a:r>
            <a:r>
              <a:rPr lang="en-US" dirty="0"/>
              <a:t>I</a:t>
            </a:r>
            <a:r>
              <a:rPr lang="en-US" dirty="0" smtClean="0"/>
              <a:t>tems </a:t>
            </a:r>
            <a:r>
              <a:rPr lang="en-US" dirty="0"/>
              <a:t>T</a:t>
            </a:r>
            <a:r>
              <a:rPr lang="en-US" dirty="0" smtClean="0"/>
              <a:t>hat </a:t>
            </a:r>
            <a:r>
              <a:rPr lang="en-US" dirty="0"/>
              <a:t>D</a:t>
            </a:r>
            <a:r>
              <a:rPr lang="en-US" dirty="0" smtClean="0"/>
              <a:t>on’t </a:t>
            </a:r>
            <a:r>
              <a:rPr lang="en-US" dirty="0"/>
              <a:t>I</a:t>
            </a:r>
            <a:r>
              <a:rPr lang="en-US" dirty="0" smtClean="0"/>
              <a:t>mpact the Provision</a:t>
            </a:r>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4064518966"/>
              </p:ext>
            </p:extLst>
          </p:nvPr>
        </p:nvGraphicFramePr>
        <p:xfrm>
          <a:off x="685800" y="2072640"/>
          <a:ext cx="7772400" cy="30327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108960"/>
                <a:gridCol w="1554480"/>
                <a:gridCol w="1554480"/>
                <a:gridCol w="1554480"/>
              </a:tblGrid>
              <a:tr h="423019">
                <a:tc>
                  <a:txBody>
                    <a:bodyPr/>
                    <a:lstStyle/>
                    <a:p>
                      <a:pPr algn="l" fontAlgn="b"/>
                      <a:r>
                        <a:rPr lang="en-US" sz="1600" b="1" i="0" u="none" strike="noStrike" dirty="0">
                          <a:solidFill>
                            <a:schemeClr val="bg1"/>
                          </a:solidFill>
                          <a:effectLst>
                            <a:outerShdw blurRad="38100" dist="38100" dir="2700000" algn="tl">
                              <a:srgbClr val="000000">
                                <a:alpha val="43137"/>
                              </a:srgbClr>
                            </a:outerShdw>
                          </a:effectLst>
                          <a:latin typeface="+mj-lt"/>
                        </a:rPr>
                        <a:t> </a:t>
                      </a:r>
                    </a:p>
                  </a:txBody>
                  <a:tcPr marL="7620" marR="7620" marT="7620" marB="0" anchor="b"/>
                </a:tc>
                <a:tc>
                  <a:txBody>
                    <a:bodyPr/>
                    <a:lstStyle/>
                    <a:p>
                      <a:pPr algn="ctr" fontAlgn="b"/>
                      <a:r>
                        <a:rPr lang="en-US" sz="1800" b="1" i="0" u="none" strike="noStrike" dirty="0" smtClean="0">
                          <a:solidFill>
                            <a:schemeClr val="bg1"/>
                          </a:solidFill>
                          <a:effectLst>
                            <a:outerShdw blurRad="38100" dist="38100" dir="2700000" algn="tl">
                              <a:srgbClr val="000000">
                                <a:alpha val="43137"/>
                              </a:srgbClr>
                            </a:outerShdw>
                          </a:effectLst>
                          <a:latin typeface="+mj-lt"/>
                        </a:rPr>
                        <a:t>12/31/2012</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fontAlgn="b"/>
                      <a:r>
                        <a:rPr lang="en-US" sz="1800" b="1" i="0" u="none" strike="noStrike" dirty="0" smtClean="0">
                          <a:solidFill>
                            <a:schemeClr val="bg1"/>
                          </a:solidFill>
                          <a:effectLst>
                            <a:outerShdw blurRad="38100" dist="38100" dir="2700000" algn="tl">
                              <a:srgbClr val="000000">
                                <a:alpha val="43137"/>
                              </a:srgbClr>
                            </a:outerShdw>
                          </a:effectLst>
                          <a:latin typeface="+mj-lt"/>
                        </a:rPr>
                        <a:t>12/31/2011</a:t>
                      </a:r>
                    </a:p>
                  </a:txBody>
                  <a:tcPr marL="7620" marR="7620" marT="7620" marB="0" anchor="b"/>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i="0" u="none" strike="noStrike" dirty="0">
                          <a:solidFill>
                            <a:schemeClr val="bg1"/>
                          </a:solidFill>
                          <a:effectLst>
                            <a:outerShdw blurRad="38100" dist="38100" dir="2700000" algn="tl">
                              <a:srgbClr val="000000">
                                <a:alpha val="43137"/>
                              </a:srgbClr>
                            </a:outerShdw>
                          </a:effectLst>
                          <a:latin typeface="+mj-lt"/>
                        </a:rPr>
                        <a:t> </a:t>
                      </a:r>
                      <a:endParaRPr lang="en-US" sz="1800" b="1" i="0" u="none" strike="noStrike" dirty="0" smtClean="0">
                        <a:solidFill>
                          <a:schemeClr val="bg1"/>
                        </a:solidFill>
                        <a:effectLst>
                          <a:outerShdw blurRad="38100" dist="38100" dir="2700000" algn="tl">
                            <a:srgbClr val="000000">
                              <a:alpha val="43137"/>
                            </a:srgbClr>
                          </a:outerShdw>
                        </a:effectLst>
                        <a:latin typeface="+mj-lt"/>
                      </a:endParaRPr>
                    </a:p>
                    <a:p>
                      <a:pPr marL="0" marR="0" indent="0" algn="ctr" defTabSz="914400" rtl="0" eaLnBrk="1" fontAlgn="b" latinLnBrk="0" hangingPunct="1">
                        <a:lnSpc>
                          <a:spcPct val="100000"/>
                        </a:lnSpc>
                        <a:spcBef>
                          <a:spcPts val="0"/>
                        </a:spcBef>
                        <a:spcAft>
                          <a:spcPts val="0"/>
                        </a:spcAft>
                        <a:buClrTx/>
                        <a:buSzTx/>
                        <a:buFontTx/>
                        <a:buNone/>
                        <a:tabLst/>
                        <a:defRPr/>
                      </a:pPr>
                      <a:r>
                        <a:rPr lang="en-US" sz="1800" b="1" i="0" u="none" strike="noStrike" kern="1200" dirty="0" smtClean="0">
                          <a:solidFill>
                            <a:schemeClr val="bg1"/>
                          </a:solidFill>
                          <a:effectLst>
                            <a:outerShdw blurRad="38100" dist="38100" dir="2700000" algn="tl">
                              <a:srgbClr val="000000">
                                <a:alpha val="43137"/>
                              </a:srgbClr>
                            </a:outerShdw>
                          </a:effectLst>
                          <a:latin typeface="+mn-lt"/>
                          <a:ea typeface="+mn-ea"/>
                          <a:cs typeface="+mn-cs"/>
                        </a:rPr>
                        <a:t>Change</a:t>
                      </a:r>
                      <a:endParaRPr lang="en-US" sz="1800" b="1" i="0" u="none" strike="noStrike" dirty="0">
                        <a:solidFill>
                          <a:schemeClr val="bg1"/>
                        </a:solidFill>
                        <a:effectLst>
                          <a:outerShdw blurRad="38100" dist="38100" dir="2700000" algn="tl">
                            <a:srgbClr val="000000">
                              <a:alpha val="43137"/>
                            </a:srgbClr>
                          </a:outerShdw>
                        </a:effectLst>
                        <a:latin typeface="+mj-lt"/>
                      </a:endParaRPr>
                    </a:p>
                  </a:txBody>
                  <a:tcPr marL="7620" marR="7620" marT="7620" marB="0" anchor="b"/>
                </a:tc>
              </a:tr>
              <a:tr h="365760">
                <a:tc>
                  <a:txBody>
                    <a:bodyPr/>
                    <a:lstStyle/>
                    <a:p>
                      <a:pPr algn="l" fontAlgn="b"/>
                      <a:r>
                        <a:rPr lang="en-US" sz="1500" b="0" i="0" u="none" strike="noStrike" dirty="0">
                          <a:solidFill>
                            <a:srgbClr val="000000"/>
                          </a:solidFill>
                          <a:latin typeface="+mj-lt"/>
                        </a:rPr>
                        <a:t>Total </a:t>
                      </a:r>
                      <a:r>
                        <a:rPr lang="en-US" sz="1500" b="0" i="0" u="none" strike="noStrike" dirty="0" smtClean="0">
                          <a:solidFill>
                            <a:srgbClr val="000000"/>
                          </a:solidFill>
                          <a:latin typeface="+mj-lt"/>
                        </a:rPr>
                        <a:t>Gross </a:t>
                      </a:r>
                      <a:r>
                        <a:rPr lang="en-US" sz="1500" b="0" i="0" u="none" strike="noStrike" dirty="0">
                          <a:solidFill>
                            <a:srgbClr val="000000"/>
                          </a:solidFill>
                          <a:latin typeface="+mj-lt"/>
                        </a:rPr>
                        <a:t>D</a:t>
                      </a:r>
                      <a:r>
                        <a:rPr lang="en-US" sz="1500" b="0" i="0" u="none" strike="noStrike" dirty="0" smtClean="0">
                          <a:solidFill>
                            <a:srgbClr val="000000"/>
                          </a:solidFill>
                          <a:latin typeface="+mj-lt"/>
                        </a:rPr>
                        <a:t>eferred Tax Assets</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smtClean="0">
                          <a:solidFill>
                            <a:srgbClr val="000000"/>
                          </a:solidFill>
                          <a:latin typeface="+mj-lt"/>
                        </a:rPr>
                        <a:t>           $14,000,000 </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smtClean="0">
                          <a:solidFill>
                            <a:srgbClr val="000000"/>
                          </a:solidFill>
                          <a:latin typeface="+mj-lt"/>
                        </a:rPr>
                        <a:t>           $12,500,000 </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smtClean="0">
                          <a:solidFill>
                            <a:srgbClr val="000000"/>
                          </a:solidFill>
                          <a:latin typeface="+mj-lt"/>
                        </a:rPr>
                        <a:t>           $1,500,000 </a:t>
                      </a:r>
                      <a:endParaRPr lang="en-US" sz="1500" b="0" i="0" u="none" strike="noStrike" dirty="0">
                        <a:solidFill>
                          <a:srgbClr val="000000"/>
                        </a:solidFill>
                        <a:latin typeface="+mj-lt"/>
                      </a:endParaRPr>
                    </a:p>
                  </a:txBody>
                  <a:tcPr marL="7620" marR="7620" marT="7620" marB="0" anchor="b"/>
                </a:tc>
              </a:tr>
              <a:tr h="365760">
                <a:tc>
                  <a:txBody>
                    <a:bodyPr/>
                    <a:lstStyle/>
                    <a:p>
                      <a:pPr algn="l" fontAlgn="b"/>
                      <a:r>
                        <a:rPr lang="en-US" sz="1500" b="0" i="0" u="none" strike="noStrike" dirty="0">
                          <a:solidFill>
                            <a:srgbClr val="000000"/>
                          </a:solidFill>
                          <a:latin typeface="+mj-lt"/>
                        </a:rPr>
                        <a:t>Total G</a:t>
                      </a:r>
                      <a:r>
                        <a:rPr lang="en-US" sz="1500" b="0" i="0" u="none" strike="noStrike" dirty="0" smtClean="0">
                          <a:solidFill>
                            <a:srgbClr val="000000"/>
                          </a:solidFill>
                          <a:latin typeface="+mj-lt"/>
                        </a:rPr>
                        <a:t>ross </a:t>
                      </a:r>
                      <a:r>
                        <a:rPr lang="en-US" sz="1500" b="0" i="0" u="none" strike="noStrike" dirty="0">
                          <a:solidFill>
                            <a:srgbClr val="000000"/>
                          </a:solidFill>
                          <a:latin typeface="+mj-lt"/>
                        </a:rPr>
                        <a:t>D</a:t>
                      </a:r>
                      <a:r>
                        <a:rPr lang="en-US" sz="1500" b="0" i="0" u="none" strike="noStrike" dirty="0" smtClean="0">
                          <a:solidFill>
                            <a:srgbClr val="000000"/>
                          </a:solidFill>
                          <a:latin typeface="+mj-lt"/>
                        </a:rPr>
                        <a:t>eferred </a:t>
                      </a:r>
                      <a:r>
                        <a:rPr lang="en-US" sz="1500" b="0" i="0" u="none" strike="noStrike" dirty="0">
                          <a:solidFill>
                            <a:srgbClr val="000000"/>
                          </a:solidFill>
                          <a:latin typeface="+mj-lt"/>
                        </a:rPr>
                        <a:t>T</a:t>
                      </a:r>
                      <a:r>
                        <a:rPr lang="en-US" sz="1500" b="0" i="0" u="none" strike="noStrike" dirty="0" smtClean="0">
                          <a:solidFill>
                            <a:srgbClr val="000000"/>
                          </a:solidFill>
                          <a:latin typeface="+mj-lt"/>
                        </a:rPr>
                        <a:t>ax Liabilities</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a:solidFill>
                            <a:srgbClr val="000000"/>
                          </a:solidFill>
                          <a:latin typeface="+mj-lt"/>
                        </a:rPr>
                        <a:t>750,000 </a:t>
                      </a:r>
                    </a:p>
                  </a:txBody>
                  <a:tcPr marL="7620" marR="7620" marT="7620" marB="0" anchor="b"/>
                </a:tc>
                <a:tc>
                  <a:txBody>
                    <a:bodyPr/>
                    <a:lstStyle/>
                    <a:p>
                      <a:pPr algn="r" fontAlgn="b"/>
                      <a:r>
                        <a:rPr lang="en-US" sz="1500" b="0" i="0" u="none" strike="noStrike" dirty="0">
                          <a:solidFill>
                            <a:srgbClr val="000000"/>
                          </a:solidFill>
                          <a:latin typeface="+mj-lt"/>
                        </a:rPr>
                        <a:t>650,000 </a:t>
                      </a:r>
                    </a:p>
                  </a:txBody>
                  <a:tcPr marL="7620" marR="7620" marT="7620" marB="0" anchor="b"/>
                </a:tc>
                <a:tc>
                  <a:txBody>
                    <a:bodyPr/>
                    <a:lstStyle/>
                    <a:p>
                      <a:pPr algn="r" fontAlgn="b"/>
                      <a:r>
                        <a:rPr lang="en-US" sz="1500" b="0" i="0" u="none" strike="noStrike" dirty="0">
                          <a:solidFill>
                            <a:srgbClr val="000000"/>
                          </a:solidFill>
                          <a:latin typeface="+mj-lt"/>
                        </a:rPr>
                        <a:t>100,000 </a:t>
                      </a:r>
                    </a:p>
                  </a:txBody>
                  <a:tcPr marL="7620" marR="7620" marT="7620" marB="0" anchor="b"/>
                </a:tc>
              </a:tr>
              <a:tr h="365760">
                <a:tc>
                  <a:txBody>
                    <a:bodyPr/>
                    <a:lstStyle/>
                    <a:p>
                      <a:pPr algn="l" fontAlgn="b"/>
                      <a:r>
                        <a:rPr lang="en-US" sz="1500" b="0" i="0" u="none" strike="noStrike" dirty="0">
                          <a:solidFill>
                            <a:srgbClr val="000000"/>
                          </a:solidFill>
                          <a:latin typeface="+mj-lt"/>
                        </a:rPr>
                        <a:t>Net </a:t>
                      </a:r>
                      <a:r>
                        <a:rPr lang="en-US" sz="1500" b="0" i="0" u="none" strike="noStrike" dirty="0" smtClean="0">
                          <a:solidFill>
                            <a:srgbClr val="000000"/>
                          </a:solidFill>
                          <a:latin typeface="+mj-lt"/>
                        </a:rPr>
                        <a:t>Deferred </a:t>
                      </a:r>
                      <a:r>
                        <a:rPr lang="en-US" sz="1500" b="0" i="0" u="none" strike="noStrike" dirty="0">
                          <a:solidFill>
                            <a:srgbClr val="000000"/>
                          </a:solidFill>
                          <a:latin typeface="+mj-lt"/>
                        </a:rPr>
                        <a:t>T</a:t>
                      </a:r>
                      <a:r>
                        <a:rPr lang="en-US" sz="1500" b="0" i="0" u="none" strike="noStrike" dirty="0" smtClean="0">
                          <a:solidFill>
                            <a:srgbClr val="000000"/>
                          </a:solidFill>
                          <a:latin typeface="+mj-lt"/>
                        </a:rPr>
                        <a:t>ax </a:t>
                      </a:r>
                      <a:r>
                        <a:rPr lang="en-US" sz="1500" b="0" i="0" u="none" strike="noStrike" dirty="0">
                          <a:solidFill>
                            <a:srgbClr val="000000"/>
                          </a:solidFill>
                          <a:latin typeface="+mj-lt"/>
                        </a:rPr>
                        <a:t>A</a:t>
                      </a:r>
                      <a:r>
                        <a:rPr lang="en-US" sz="1500" b="0" i="0" u="none" strike="noStrike" dirty="0" smtClean="0">
                          <a:solidFill>
                            <a:srgbClr val="000000"/>
                          </a:solidFill>
                          <a:latin typeface="+mj-lt"/>
                        </a:rPr>
                        <a:t>sset</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smtClean="0">
                          <a:solidFill>
                            <a:srgbClr val="000000"/>
                          </a:solidFill>
                          <a:latin typeface="+mj-lt"/>
                        </a:rPr>
                        <a:t>$13,250,000 </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smtClean="0">
                          <a:solidFill>
                            <a:srgbClr val="000000"/>
                          </a:solidFill>
                          <a:latin typeface="+mj-lt"/>
                        </a:rPr>
                        <a:t>$11,850,000 </a:t>
                      </a:r>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smtClean="0">
                          <a:solidFill>
                            <a:srgbClr val="000000"/>
                          </a:solidFill>
                          <a:latin typeface="+mj-lt"/>
                        </a:rPr>
                        <a:t>$1,400,000 </a:t>
                      </a:r>
                      <a:endParaRPr lang="en-US" sz="1500" b="0" i="0" u="none" strike="noStrike" dirty="0">
                        <a:solidFill>
                          <a:srgbClr val="000000"/>
                        </a:solidFill>
                        <a:latin typeface="+mj-lt"/>
                      </a:endParaRPr>
                    </a:p>
                  </a:txBody>
                  <a:tcPr marL="7620" marR="7620" marT="7620" marB="0" anchor="b"/>
                </a:tc>
              </a:tr>
              <a:tr h="274320">
                <a:tc gridSpan="4">
                  <a:txBody>
                    <a:bodyPr/>
                    <a:lstStyle/>
                    <a:p>
                      <a:pPr algn="l" fontAlgn="b"/>
                      <a:r>
                        <a:rPr lang="en-US" sz="1500" b="0" i="0" u="none" strike="noStrike" dirty="0">
                          <a:solidFill>
                            <a:srgbClr val="000000"/>
                          </a:solidFill>
                          <a:latin typeface="+mj-lt"/>
                        </a:rPr>
                        <a:t> </a:t>
                      </a: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r>
              <a:tr h="365760">
                <a:tc gridSpan="3">
                  <a:txBody>
                    <a:bodyPr/>
                    <a:lstStyle/>
                    <a:p>
                      <a:pPr algn="l" fontAlgn="b"/>
                      <a:r>
                        <a:rPr lang="en-US" sz="1500" b="0" i="0" u="none" strike="noStrike" dirty="0">
                          <a:solidFill>
                            <a:srgbClr val="000000"/>
                          </a:solidFill>
                          <a:latin typeface="+mj-lt"/>
                        </a:rPr>
                        <a:t>Deferred </a:t>
                      </a:r>
                      <a:r>
                        <a:rPr lang="en-US" sz="1500" b="0" i="0" u="none" strike="noStrike" dirty="0" smtClean="0">
                          <a:solidFill>
                            <a:srgbClr val="000000"/>
                          </a:solidFill>
                          <a:latin typeface="+mj-lt"/>
                        </a:rPr>
                        <a:t>Tax </a:t>
                      </a:r>
                      <a:r>
                        <a:rPr lang="en-US" sz="1500" b="0" i="0" u="none" strike="noStrike" dirty="0">
                          <a:solidFill>
                            <a:srgbClr val="000000"/>
                          </a:solidFill>
                          <a:latin typeface="+mj-lt"/>
                        </a:rPr>
                        <a:t>on </a:t>
                      </a:r>
                      <a:r>
                        <a:rPr lang="en-US" sz="1500" b="0" i="0" u="none" strike="noStrike" dirty="0" smtClean="0">
                          <a:solidFill>
                            <a:srgbClr val="000000"/>
                          </a:solidFill>
                          <a:latin typeface="+mj-lt"/>
                        </a:rPr>
                        <a:t>Change </a:t>
                      </a:r>
                      <a:r>
                        <a:rPr lang="en-US" sz="1500" b="0" i="0" u="none" strike="noStrike" dirty="0">
                          <a:solidFill>
                            <a:srgbClr val="000000"/>
                          </a:solidFill>
                          <a:latin typeface="+mj-lt"/>
                        </a:rPr>
                        <a:t>in </a:t>
                      </a:r>
                      <a:r>
                        <a:rPr lang="en-US" sz="1500" b="0" i="0" u="none" strike="noStrike" dirty="0" smtClean="0">
                          <a:solidFill>
                            <a:srgbClr val="000000"/>
                          </a:solidFill>
                          <a:latin typeface="+mj-lt"/>
                        </a:rPr>
                        <a:t>Net Unrealized </a:t>
                      </a:r>
                      <a:r>
                        <a:rPr lang="en-US" sz="1500" b="0" i="0" u="none" strike="noStrike" dirty="0">
                          <a:solidFill>
                            <a:srgbClr val="000000"/>
                          </a:solidFill>
                          <a:latin typeface="+mj-lt"/>
                        </a:rPr>
                        <a:t>C</a:t>
                      </a:r>
                      <a:r>
                        <a:rPr lang="en-US" sz="1500" b="0" i="0" u="none" strike="noStrike" dirty="0" smtClean="0">
                          <a:solidFill>
                            <a:srgbClr val="000000"/>
                          </a:solidFill>
                          <a:latin typeface="+mj-lt"/>
                        </a:rPr>
                        <a:t>apital Gains</a:t>
                      </a:r>
                      <a:r>
                        <a:rPr lang="en-US" sz="1500" b="0" i="0" u="none" strike="noStrike" dirty="0">
                          <a:solidFill>
                            <a:srgbClr val="000000"/>
                          </a:solidFill>
                          <a:latin typeface="+mj-lt"/>
                        </a:rPr>
                        <a:t> </a:t>
                      </a: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a:solidFill>
                            <a:srgbClr val="000000"/>
                          </a:solidFill>
                          <a:latin typeface="+mj-lt"/>
                        </a:rPr>
                        <a:t>100,000 </a:t>
                      </a:r>
                    </a:p>
                  </a:txBody>
                  <a:tcPr marL="7620" marR="7620" marT="7620" marB="0" anchor="b"/>
                </a:tc>
              </a:tr>
              <a:tr h="274320">
                <a:tc gridSpan="4">
                  <a:txBody>
                    <a:bodyPr/>
                    <a:lstStyle/>
                    <a:p>
                      <a:pPr algn="l" fontAlgn="b"/>
                      <a:r>
                        <a:rPr lang="en-US" sz="1500" b="0" i="0" u="none" strike="noStrike" dirty="0">
                          <a:solidFill>
                            <a:srgbClr val="000000"/>
                          </a:solidFill>
                          <a:latin typeface="+mj-lt"/>
                        </a:rPr>
                        <a:t> </a:t>
                      </a: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r>
              <a:tr h="365760">
                <a:tc gridSpan="3">
                  <a:txBody>
                    <a:bodyPr/>
                    <a:lstStyle/>
                    <a:p>
                      <a:pPr algn="l" fontAlgn="b"/>
                      <a:r>
                        <a:rPr lang="en-US" sz="1500" b="0" i="0" u="none" strike="noStrike" dirty="0">
                          <a:solidFill>
                            <a:srgbClr val="000000"/>
                          </a:solidFill>
                          <a:latin typeface="+mj-lt"/>
                        </a:rPr>
                        <a:t>Changes in </a:t>
                      </a:r>
                      <a:r>
                        <a:rPr lang="en-US" sz="1500" b="0" i="0" u="none" strike="noStrike" dirty="0" smtClean="0">
                          <a:solidFill>
                            <a:srgbClr val="000000"/>
                          </a:solidFill>
                          <a:latin typeface="+mj-lt"/>
                        </a:rPr>
                        <a:t>Net </a:t>
                      </a:r>
                      <a:r>
                        <a:rPr lang="en-US" sz="1500" b="0" i="0" u="none" strike="noStrike" dirty="0">
                          <a:solidFill>
                            <a:srgbClr val="000000"/>
                          </a:solidFill>
                          <a:latin typeface="+mj-lt"/>
                        </a:rPr>
                        <a:t>D</a:t>
                      </a:r>
                      <a:r>
                        <a:rPr lang="en-US" sz="1500" b="0" i="0" u="none" strike="noStrike" dirty="0" smtClean="0">
                          <a:solidFill>
                            <a:srgbClr val="000000"/>
                          </a:solidFill>
                          <a:latin typeface="+mj-lt"/>
                        </a:rPr>
                        <a:t>eferred Income Tax</a:t>
                      </a: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hMerge="1">
                  <a:txBody>
                    <a:bodyPr/>
                    <a:lstStyle/>
                    <a:p>
                      <a:pPr algn="r" fontAlgn="b"/>
                      <a:endParaRPr lang="en-US" sz="1500" b="0" i="0" u="none" strike="noStrike" dirty="0">
                        <a:solidFill>
                          <a:srgbClr val="000000"/>
                        </a:solidFill>
                        <a:latin typeface="+mj-lt"/>
                      </a:endParaRPr>
                    </a:p>
                  </a:txBody>
                  <a:tcPr marL="7620" marR="7620" marT="7620" marB="0" anchor="b"/>
                </a:tc>
                <a:tc>
                  <a:txBody>
                    <a:bodyPr/>
                    <a:lstStyle/>
                    <a:p>
                      <a:pPr algn="r" fontAlgn="b"/>
                      <a:r>
                        <a:rPr lang="en-US" sz="1500" b="0" i="0" u="none" strike="noStrike" dirty="0">
                          <a:solidFill>
                            <a:srgbClr val="000000"/>
                          </a:solidFill>
                          <a:latin typeface="+mj-lt"/>
                        </a:rPr>
                        <a:t>$1,500,000 </a:t>
                      </a: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lvl="0"/>
            <a:r>
              <a:rPr lang="en-US" dirty="0" smtClean="0"/>
              <a:t>Four possible sources of taxable income</a:t>
            </a:r>
          </a:p>
          <a:p>
            <a:pPr marL="858837" lvl="1" indent="-342900">
              <a:buFont typeface="+mj-lt"/>
              <a:buAutoNum type="arabicPeriod"/>
            </a:pPr>
            <a:r>
              <a:rPr lang="en-US" dirty="0" smtClean="0"/>
              <a:t>Future taxable income exclusive of reversing temporary differences and </a:t>
            </a:r>
            <a:r>
              <a:rPr lang="en-US" dirty="0" err="1" smtClean="0"/>
              <a:t>carryforwards</a:t>
            </a:r>
            <a:endParaRPr lang="en-US" dirty="0" smtClean="0"/>
          </a:p>
          <a:p>
            <a:pPr marL="858837" lvl="1" indent="-342900">
              <a:buFont typeface="+mj-lt"/>
              <a:buAutoNum type="arabicPeriod"/>
            </a:pPr>
            <a:r>
              <a:rPr lang="en-US" dirty="0" smtClean="0"/>
              <a:t>Future reversals of existing taxable temporary differences</a:t>
            </a:r>
          </a:p>
          <a:p>
            <a:pPr marL="858837" lvl="1" indent="-342900">
              <a:buFont typeface="+mj-lt"/>
              <a:buAutoNum type="arabicPeriod"/>
            </a:pPr>
            <a:r>
              <a:rPr lang="en-US" dirty="0" smtClean="0"/>
              <a:t>Taxable income in prior </a:t>
            </a:r>
            <a:r>
              <a:rPr lang="en-US" dirty="0" err="1" smtClean="0"/>
              <a:t>carryback</a:t>
            </a:r>
            <a:r>
              <a:rPr lang="en-US" dirty="0" smtClean="0"/>
              <a:t> year(s) if </a:t>
            </a:r>
            <a:r>
              <a:rPr lang="en-US" dirty="0" err="1" smtClean="0"/>
              <a:t>carryback</a:t>
            </a:r>
            <a:r>
              <a:rPr lang="en-US" dirty="0" smtClean="0"/>
              <a:t> is permitted under the tax law</a:t>
            </a:r>
          </a:p>
          <a:p>
            <a:pPr marL="858837" lvl="1" indent="-342900">
              <a:buFont typeface="+mj-lt"/>
              <a:buAutoNum type="arabicPeriod"/>
            </a:pPr>
            <a:r>
              <a:rPr lang="en-US" dirty="0" smtClean="0"/>
              <a:t>Tax planning strategies that would, if necessary, be implemented to:</a:t>
            </a:r>
          </a:p>
          <a:p>
            <a:pPr lvl="2"/>
            <a:r>
              <a:rPr lang="en-US" dirty="0" smtClean="0"/>
              <a:t>Accelerate taxable amounts to utilize expiring </a:t>
            </a:r>
            <a:r>
              <a:rPr lang="en-US" dirty="0" err="1" smtClean="0"/>
              <a:t>carryforwards</a:t>
            </a:r>
            <a:endParaRPr lang="en-US" dirty="0" smtClean="0"/>
          </a:p>
          <a:p>
            <a:pPr lvl="2"/>
            <a:r>
              <a:rPr lang="en-US" dirty="0" smtClean="0"/>
              <a:t>Change the character of taxable or deductible amounts from ordinary income or loss to capital gain or loss</a:t>
            </a:r>
          </a:p>
          <a:p>
            <a:pPr lvl="2"/>
            <a:r>
              <a:rPr lang="en-US" dirty="0" smtClean="0"/>
              <a:t>Switch from tax-exempt to taxable investments</a:t>
            </a:r>
          </a:p>
          <a:p>
            <a:pPr lvl="2">
              <a:buNone/>
            </a:pPr>
            <a:endParaRPr lang="en-US" dirty="0"/>
          </a:p>
        </p:txBody>
      </p:sp>
      <p:sp>
        <p:nvSpPr>
          <p:cNvPr id="4" name="Title 3"/>
          <p:cNvSpPr>
            <a:spLocks noGrp="1"/>
          </p:cNvSpPr>
          <p:nvPr>
            <p:ph type="title"/>
          </p:nvPr>
        </p:nvSpPr>
        <p:spPr/>
        <p:txBody>
          <a:bodyPr/>
          <a:lstStyle/>
          <a:p>
            <a:r>
              <a:rPr lang="en-US" dirty="0" smtClean="0"/>
              <a:t>Tax Planning Strategies are one</a:t>
            </a:r>
            <a:r>
              <a:rPr lang="en-US" dirty="0" smtClean="0">
                <a:solidFill>
                  <a:srgbClr val="FF0000"/>
                </a:solidFill>
              </a:rPr>
              <a:t> </a:t>
            </a:r>
            <a:r>
              <a:rPr lang="en-US" dirty="0" smtClean="0"/>
              <a:t>source of taxable income, here all the sources of </a:t>
            </a:r>
            <a:r>
              <a:rPr lang="en-US" smtClean="0"/>
              <a:t>taxable income:</a:t>
            </a:r>
            <a:r>
              <a:rPr lang="en-US" dirty="0" smtClean="0"/>
              <a:t/>
            </a:r>
            <a:br>
              <a:rPr lang="en-US" dirty="0" smtClean="0"/>
            </a:br>
            <a:endParaRPr lang="en-US" dirty="0"/>
          </a:p>
        </p:txBody>
      </p:sp>
    </p:spTree>
    <p:extLst>
      <p:ext uri="{BB962C8B-B14F-4D97-AF65-F5344CB8AC3E}">
        <p14:creationId xmlns="" xmlns:p14="http://schemas.microsoft.com/office/powerpoint/2010/main" val="1840457519"/>
      </p:ext>
    </p:extLst>
  </p:cSld>
  <p:clrMapOvr>
    <a:masterClrMapping/>
  </p:clrMapOvr>
  <p:transition>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p:txBody>
          <a:bodyPr/>
          <a:lstStyle/>
          <a:p>
            <a:pPr lvl="0"/>
            <a:r>
              <a:rPr lang="en-US" dirty="0" smtClean="0"/>
              <a:t>Unearned premiums of $50,000 at December 31, 2012</a:t>
            </a:r>
          </a:p>
          <a:p>
            <a:pPr lvl="0"/>
            <a:r>
              <a:rPr lang="en-US" dirty="0" smtClean="0"/>
              <a:t>Loss reserves of $200,000 and tax discounting of $30,000</a:t>
            </a:r>
          </a:p>
          <a:p>
            <a:pPr lvl="0"/>
            <a:r>
              <a:rPr lang="en-US" dirty="0" smtClean="0"/>
              <a:t>Tax paid of $4,000 in 2011 and $2,750 in 2012</a:t>
            </a:r>
          </a:p>
          <a:p>
            <a:pPr lvl="0"/>
            <a:r>
              <a:rPr lang="en-US" dirty="0" smtClean="0"/>
              <a:t>Sufficient taxable income in 2013, 2014, and 2015 to absorb the turnarounds in DTAs in those years</a:t>
            </a:r>
          </a:p>
          <a:p>
            <a:pPr lvl="0"/>
            <a:r>
              <a:rPr lang="en-US" dirty="0" smtClean="0"/>
              <a:t>A deferred tax liability of $750 related to unrealized capital gains</a:t>
            </a:r>
          </a:p>
          <a:p>
            <a:pPr lvl="0"/>
            <a:r>
              <a:rPr lang="en-US" dirty="0" smtClean="0"/>
              <a:t>For purposes of this illustration, ignore impacts of the alternative minimum tax</a:t>
            </a:r>
          </a:p>
          <a:p>
            <a:endParaRPr lang="en-US" dirty="0"/>
          </a:p>
        </p:txBody>
      </p:sp>
      <p:sp>
        <p:nvSpPr>
          <p:cNvPr id="2" name="Title 1"/>
          <p:cNvSpPr>
            <a:spLocks noGrp="1"/>
          </p:cNvSpPr>
          <p:nvPr>
            <p:ph type="title"/>
          </p:nvPr>
        </p:nvSpPr>
        <p:spPr/>
        <p:txBody>
          <a:bodyPr/>
          <a:lstStyle/>
          <a:p>
            <a:r>
              <a:rPr lang="en-US" dirty="0" smtClean="0"/>
              <a:t>Comprehensive Example</a:t>
            </a:r>
            <a:endParaRPr lang="en-US" dirty="0"/>
          </a:p>
        </p:txBody>
      </p:sp>
    </p:spTree>
    <p:extLst>
      <p:ext uri="{BB962C8B-B14F-4D97-AF65-F5344CB8AC3E}">
        <p14:creationId xmlns="" xmlns:p14="http://schemas.microsoft.com/office/powerpoint/2010/main" val="1932996161"/>
      </p:ext>
    </p:extLst>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lvl="0"/>
            <a:r>
              <a:rPr lang="en-US" dirty="0" smtClean="0"/>
              <a:t>Consistent with GAAP and prior guidance</a:t>
            </a:r>
          </a:p>
          <a:p>
            <a:pPr lvl="0"/>
            <a:r>
              <a:rPr lang="en-US" dirty="0" smtClean="0"/>
              <a:t>Must consider tax loss contingencies related to tax planning strategies</a:t>
            </a:r>
          </a:p>
          <a:p>
            <a:pPr lvl="0"/>
            <a:r>
              <a:rPr lang="en-US" dirty="0" smtClean="0"/>
              <a:t>More likely than not threshold must be met</a:t>
            </a:r>
          </a:p>
          <a:p>
            <a:pPr lvl="1"/>
            <a:r>
              <a:rPr lang="en-US" dirty="0" smtClean="0"/>
              <a:t>The strategy must more likely than not enable the entity to realize some or all of it’s </a:t>
            </a:r>
            <a:r>
              <a:rPr lang="en-US" dirty="0" err="1" smtClean="0"/>
              <a:t>DTAs</a:t>
            </a:r>
            <a:endParaRPr lang="en-US" dirty="0" smtClean="0"/>
          </a:p>
          <a:p>
            <a:r>
              <a:rPr lang="en-US" dirty="0" smtClean="0"/>
              <a:t>Ensure adequate documentation</a:t>
            </a:r>
          </a:p>
          <a:p>
            <a:r>
              <a:rPr lang="en-US" dirty="0" smtClean="0"/>
              <a:t>Additional disclosures</a:t>
            </a:r>
          </a:p>
          <a:p>
            <a:pPr lvl="1"/>
            <a:r>
              <a:rPr lang="en-US" dirty="0" smtClean="0"/>
              <a:t>Specifically involving reinsurance</a:t>
            </a:r>
          </a:p>
          <a:p>
            <a:r>
              <a:rPr lang="en-US" dirty="0" smtClean="0"/>
              <a:t>Used in determination of statutory valuation allowance and admissibility tests</a:t>
            </a:r>
          </a:p>
          <a:p>
            <a:pPr lvl="0"/>
            <a:endParaRPr lang="en-US" dirty="0" smtClean="0"/>
          </a:p>
        </p:txBody>
      </p:sp>
      <p:sp>
        <p:nvSpPr>
          <p:cNvPr id="4" name="Title 3"/>
          <p:cNvSpPr>
            <a:spLocks noGrp="1"/>
          </p:cNvSpPr>
          <p:nvPr>
            <p:ph type="title"/>
          </p:nvPr>
        </p:nvSpPr>
        <p:spPr/>
        <p:txBody>
          <a:bodyPr/>
          <a:lstStyle/>
          <a:p>
            <a:r>
              <a:rPr lang="en-US" dirty="0" smtClean="0"/>
              <a:t>Tax</a:t>
            </a:r>
            <a:r>
              <a:rPr lang="en-US" dirty="0">
                <a:solidFill>
                  <a:srgbClr val="FF0000"/>
                </a:solidFill>
              </a:rPr>
              <a:t> </a:t>
            </a:r>
            <a:r>
              <a:rPr lang="en-US" dirty="0" smtClean="0"/>
              <a:t>Planning Strategies</a:t>
            </a:r>
            <a:endParaRPr lang="en-US" dirty="0"/>
          </a:p>
        </p:txBody>
      </p:sp>
    </p:spTree>
    <p:extLst>
      <p:ext uri="{BB962C8B-B14F-4D97-AF65-F5344CB8AC3E}">
        <p14:creationId xmlns="" xmlns:p14="http://schemas.microsoft.com/office/powerpoint/2010/main" val="1785265435"/>
      </p:ext>
    </p:extLst>
  </p:cSld>
  <p:clrMapOvr>
    <a:masterClrMapping/>
  </p:clrMapOvr>
  <p:transition>
    <p:pull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lvl="0"/>
            <a:r>
              <a:rPr lang="en-US" dirty="0" smtClean="0"/>
              <a:t>Prudent and feasible</a:t>
            </a:r>
          </a:p>
          <a:p>
            <a:pPr lvl="0"/>
            <a:r>
              <a:rPr lang="en-US" dirty="0" smtClean="0"/>
              <a:t>A strategy that a reporting entity might ordinarily not take, but would to prevent an operating loss or tax credit </a:t>
            </a:r>
            <a:r>
              <a:rPr lang="en-US" dirty="0" err="1" smtClean="0"/>
              <a:t>carryforward</a:t>
            </a:r>
            <a:r>
              <a:rPr lang="en-US" dirty="0" smtClean="0"/>
              <a:t> from expiring unused</a:t>
            </a:r>
          </a:p>
          <a:p>
            <a:pPr lvl="0"/>
            <a:r>
              <a:rPr lang="en-US" dirty="0" smtClean="0"/>
              <a:t>The strategy would </a:t>
            </a:r>
            <a:r>
              <a:rPr lang="en-US" i="1" dirty="0" smtClean="0"/>
              <a:t>more likely than not </a:t>
            </a:r>
            <a:r>
              <a:rPr lang="en-US" dirty="0" smtClean="0"/>
              <a:t>result in realization of a deferred tax asset</a:t>
            </a:r>
          </a:p>
          <a:p>
            <a:endParaRPr lang="en-US" dirty="0"/>
          </a:p>
        </p:txBody>
      </p:sp>
      <p:sp>
        <p:nvSpPr>
          <p:cNvPr id="4" name="Title 3"/>
          <p:cNvSpPr>
            <a:spLocks noGrp="1"/>
          </p:cNvSpPr>
          <p:nvPr>
            <p:ph type="title"/>
          </p:nvPr>
        </p:nvSpPr>
        <p:spPr/>
        <p:txBody>
          <a:bodyPr/>
          <a:lstStyle/>
          <a:p>
            <a:r>
              <a:rPr lang="en-US" dirty="0" smtClean="0"/>
              <a:t>Tax</a:t>
            </a:r>
            <a:r>
              <a:rPr lang="en-US" dirty="0">
                <a:solidFill>
                  <a:srgbClr val="FF0000"/>
                </a:solidFill>
              </a:rPr>
              <a:t> </a:t>
            </a:r>
            <a:r>
              <a:rPr lang="en-US" dirty="0" smtClean="0"/>
              <a:t>Planning Strategies Defined</a:t>
            </a:r>
            <a:endParaRPr lang="en-US" dirty="0"/>
          </a:p>
        </p:txBody>
      </p:sp>
    </p:spTree>
    <p:extLst>
      <p:ext uri="{BB962C8B-B14F-4D97-AF65-F5344CB8AC3E}">
        <p14:creationId xmlns="" xmlns:p14="http://schemas.microsoft.com/office/powerpoint/2010/main" val="4021785519"/>
      </p:ext>
    </p:extLst>
  </p:cSld>
  <p:clrMapOvr>
    <a:masterClrMapping/>
  </p:clrMapOvr>
  <p:transition>
    <p:pull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dirty="0" smtClean="0"/>
              <a:t>P &amp; C Example Multiple Year Carryback 11.a.</a:t>
            </a:r>
            <a:br>
              <a:rPr lang="en-US" dirty="0" smtClean="0"/>
            </a:br>
            <a:r>
              <a:rPr lang="en-US" sz="2000" b="0" dirty="0">
                <a:solidFill>
                  <a:schemeClr val="tx1"/>
                </a:solidFill>
              </a:rPr>
              <a:t>Deferred Tax Asset </a:t>
            </a:r>
            <a:r>
              <a:rPr lang="en-US" sz="2000" b="0" dirty="0" smtClean="0">
                <a:solidFill>
                  <a:schemeClr val="tx1"/>
                </a:solidFill>
              </a:rPr>
              <a:t>Assumption</a:t>
            </a:r>
            <a:r>
              <a:rPr lang="en-US" dirty="0"/>
              <a:t/>
            </a:r>
            <a:br>
              <a:rPr lang="en-US" dirty="0"/>
            </a:br>
            <a:r>
              <a:rPr lang="en-US" dirty="0" smtClean="0"/>
              <a:t> </a:t>
            </a:r>
            <a:br>
              <a:rPr lang="en-US" dirty="0" smtClean="0"/>
            </a:br>
            <a:r>
              <a:rPr lang="en-US" dirty="0" smtClean="0"/>
              <a:t/>
            </a:r>
            <a:br>
              <a:rPr lang="en-US" dirty="0" smtClean="0"/>
            </a:br>
            <a:endParaRPr lang="en-US" dirty="0" smtClean="0"/>
          </a:p>
        </p:txBody>
      </p:sp>
      <p:graphicFrame>
        <p:nvGraphicFramePr>
          <p:cNvPr id="3" name="Table 2"/>
          <p:cNvGraphicFramePr>
            <a:graphicFrameLocks noGrp="1"/>
          </p:cNvGraphicFramePr>
          <p:nvPr>
            <p:extLst>
              <p:ext uri="{D42A27DB-BD31-4B8C-83A1-F6EECF244321}">
                <p14:modId xmlns="" xmlns:p14="http://schemas.microsoft.com/office/powerpoint/2010/main" val="127126673"/>
              </p:ext>
            </p:extLst>
          </p:nvPr>
        </p:nvGraphicFramePr>
        <p:xfrm>
          <a:off x="996562" y="2468880"/>
          <a:ext cx="7150876" cy="19202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661038"/>
                <a:gridCol w="2661038"/>
                <a:gridCol w="1828800"/>
              </a:tblGrid>
              <a:tr h="457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effectLst>
                            <a:outerShdw blurRad="38100" dist="38100" dir="2700000" algn="tl">
                              <a:srgbClr val="000000">
                                <a:alpha val="43137"/>
                              </a:srgbClr>
                            </a:outerShdw>
                          </a:effectLst>
                        </a:rPr>
                        <a:t>Gross DTA</a:t>
                      </a:r>
                    </a:p>
                  </a:txBody>
                  <a:tcPr anchor="b"/>
                </a:tc>
                <a:tc>
                  <a:txBody>
                    <a:bodyPr/>
                    <a:lstStyle/>
                    <a:p>
                      <a:pPr algn="ctr"/>
                      <a:r>
                        <a:rPr lang="en-US" b="1" dirty="0" smtClean="0">
                          <a:solidFill>
                            <a:schemeClr val="bg1"/>
                          </a:solidFill>
                          <a:effectLst>
                            <a:outerShdw blurRad="38100" dist="38100" dir="2700000" algn="tl">
                              <a:srgbClr val="000000">
                                <a:alpha val="43137"/>
                              </a:srgbClr>
                            </a:outerShdw>
                          </a:effectLst>
                        </a:rPr>
                        <a:t>Temporary  Difference </a:t>
                      </a:r>
                      <a:endParaRPr lang="en-US" dirty="0">
                        <a:solidFill>
                          <a:schemeClr val="bg1"/>
                        </a:solidFill>
                        <a:effectLst>
                          <a:outerShdw blurRad="38100" dist="38100" dir="2700000" algn="tl">
                            <a:srgbClr val="000000">
                              <a:alpha val="43137"/>
                            </a:srgbClr>
                          </a:outerShdw>
                        </a:effectLst>
                      </a:endParaRPr>
                    </a:p>
                  </a:txBody>
                  <a:tcPr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effectLst>
                            <a:outerShdw blurRad="38100" dist="38100" dir="2700000" algn="tl">
                              <a:srgbClr val="000000">
                                <a:alpha val="43137"/>
                              </a:srgbClr>
                            </a:outerShdw>
                          </a:effectLst>
                        </a:rPr>
                        <a:t>Tax Effect</a:t>
                      </a:r>
                    </a:p>
                  </a:txBody>
                  <a:tcPr anchor="b"/>
                </a:tc>
              </a:tr>
              <a:tr h="365760">
                <a:tc>
                  <a:txBody>
                    <a:bodyPr/>
                    <a:lstStyle/>
                    <a:p>
                      <a:r>
                        <a:rPr lang="en-US" sz="1500" b="0" dirty="0" smtClean="0"/>
                        <a:t>OTTI </a:t>
                      </a:r>
                      <a:endParaRPr lang="en-US" sz="1500" b="0" dirty="0"/>
                    </a:p>
                  </a:txBody>
                  <a:tcPr/>
                </a:tc>
                <a:tc>
                  <a:txBody>
                    <a:bodyPr/>
                    <a:lstStyle/>
                    <a:p>
                      <a:pPr algn="r"/>
                      <a:r>
                        <a:rPr lang="en-US" sz="1500" b="0" dirty="0" smtClean="0"/>
                        <a:t>$50,000,000 </a:t>
                      </a:r>
                      <a:endParaRPr lang="en-US" sz="1500" b="0" dirty="0"/>
                    </a:p>
                  </a:txBody>
                  <a:tcPr/>
                </a:tc>
                <a:tc>
                  <a:txBody>
                    <a:bodyPr/>
                    <a:lstStyle/>
                    <a:p>
                      <a:pPr algn="r"/>
                      <a:r>
                        <a:rPr lang="en-US" sz="1500" b="0" dirty="0" smtClean="0"/>
                        <a:t>$17,500,000 </a:t>
                      </a:r>
                      <a:endParaRPr lang="en-US" sz="1500" b="0" dirty="0"/>
                    </a:p>
                  </a:txBody>
                  <a:tcPr/>
                </a:tc>
              </a:tr>
              <a:tr h="365760">
                <a:tc>
                  <a:txBody>
                    <a:bodyPr/>
                    <a:lstStyle/>
                    <a:p>
                      <a:r>
                        <a:rPr lang="en-US" sz="1500" b="0" dirty="0" smtClean="0"/>
                        <a:t>Loss Reserve Discounting </a:t>
                      </a:r>
                      <a:endParaRPr lang="en-US" sz="1500" b="0" dirty="0"/>
                    </a:p>
                  </a:txBody>
                  <a:tcPr/>
                </a:tc>
                <a:tc>
                  <a:txBody>
                    <a:bodyPr/>
                    <a:lstStyle/>
                    <a:p>
                      <a:pPr algn="r"/>
                      <a:r>
                        <a:rPr lang="en-US" sz="1500" b="0" dirty="0" smtClean="0"/>
                        <a:t>190,000,000 </a:t>
                      </a:r>
                      <a:endParaRPr lang="en-US" sz="1500" b="0"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500" b="0" dirty="0" smtClean="0"/>
                        <a:t>66,500,000</a:t>
                      </a:r>
                    </a:p>
                  </a:txBody>
                  <a:tcPr/>
                </a:tc>
              </a:tr>
              <a:tr h="365760">
                <a:tc>
                  <a:txBody>
                    <a:bodyPr/>
                    <a:lstStyle/>
                    <a:p>
                      <a:r>
                        <a:rPr lang="en-US" sz="1500" b="0" dirty="0" smtClean="0"/>
                        <a:t>Other </a:t>
                      </a:r>
                      <a:endParaRPr lang="en-US" sz="1500" b="0" dirty="0"/>
                    </a:p>
                  </a:txBody>
                  <a:tcPr/>
                </a:tc>
                <a:tc>
                  <a:txBody>
                    <a:bodyPr/>
                    <a:lstStyle/>
                    <a:p>
                      <a:pPr algn="r"/>
                      <a:r>
                        <a:rPr lang="en-US" sz="1500" b="0" dirty="0" smtClean="0"/>
                        <a:t>5,000,000</a:t>
                      </a:r>
                      <a:endParaRPr lang="en-US" sz="1500" b="0" dirty="0"/>
                    </a:p>
                  </a:txBody>
                  <a:tcPr/>
                </a:tc>
                <a:tc>
                  <a:txBody>
                    <a:bodyPr/>
                    <a:lstStyle/>
                    <a:p>
                      <a:pPr algn="r"/>
                      <a:r>
                        <a:rPr lang="en-US" sz="1500" b="0" dirty="0" smtClean="0"/>
                        <a:t>1,750,000</a:t>
                      </a:r>
                      <a:endParaRPr lang="en-US" sz="1500" b="0" dirty="0"/>
                    </a:p>
                  </a:txBody>
                  <a:tcPr/>
                </a:tc>
              </a:tr>
              <a:tr h="365760">
                <a:tc>
                  <a:txBody>
                    <a:bodyPr/>
                    <a:lstStyle/>
                    <a:p>
                      <a:r>
                        <a:rPr lang="en-US" sz="1500" b="0" dirty="0" smtClean="0"/>
                        <a:t>Total Deferred Tax Asset </a:t>
                      </a:r>
                      <a:endParaRPr lang="en-US" sz="1500" b="0" dirty="0"/>
                    </a:p>
                  </a:txBody>
                  <a:tcPr/>
                </a:tc>
                <a:tc>
                  <a:txBody>
                    <a:bodyPr/>
                    <a:lstStyle/>
                    <a:p>
                      <a:pPr algn="r"/>
                      <a:r>
                        <a:rPr lang="en-US" sz="1500" b="0" dirty="0" smtClean="0"/>
                        <a:t>$245,000,000 </a:t>
                      </a:r>
                      <a:endParaRPr lang="en-US" sz="1500" b="0" dirty="0"/>
                    </a:p>
                  </a:txBody>
                  <a:tcPr/>
                </a:tc>
                <a:tc>
                  <a:txBody>
                    <a:bodyPr/>
                    <a:lstStyle/>
                    <a:p>
                      <a:pPr algn="r"/>
                      <a:r>
                        <a:rPr lang="en-US" sz="1500" b="0" dirty="0" smtClean="0"/>
                        <a:t>$85,750,000 </a:t>
                      </a:r>
                      <a:endParaRPr lang="en-US" sz="1500" b="0" dirty="0"/>
                    </a:p>
                  </a:txBody>
                  <a:tcPr/>
                </a:tc>
              </a:tr>
            </a:tbl>
          </a:graphicData>
        </a:graphic>
      </p:graphicFrame>
    </p:spTree>
    <p:extLst>
      <p:ext uri="{BB962C8B-B14F-4D97-AF65-F5344CB8AC3E}">
        <p14:creationId xmlns="" xmlns:p14="http://schemas.microsoft.com/office/powerpoint/2010/main" val="2623083361"/>
      </p:ext>
    </p:extLst>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 &amp; C Example Multiple Year </a:t>
            </a:r>
            <a:r>
              <a:rPr lang="en-US" dirty="0" smtClean="0"/>
              <a:t>Carryback 11.a.</a:t>
            </a:r>
            <a:br>
              <a:rPr lang="en-US" dirty="0" smtClean="0"/>
            </a:br>
            <a:r>
              <a:rPr lang="en-US" sz="2000" b="0" dirty="0" smtClean="0">
                <a:solidFill>
                  <a:schemeClr val="tx1"/>
                </a:solidFill>
              </a:rPr>
              <a:t>Gross </a:t>
            </a:r>
            <a:r>
              <a:rPr lang="en-US" sz="2000" b="0" dirty="0">
                <a:solidFill>
                  <a:schemeClr val="tx1"/>
                </a:solidFill>
              </a:rPr>
              <a:t>Deferred Tax </a:t>
            </a:r>
            <a:r>
              <a:rPr lang="en-US" sz="2000" b="0" dirty="0" smtClean="0">
                <a:solidFill>
                  <a:schemeClr val="tx1"/>
                </a:solidFill>
              </a:rPr>
              <a:t>Assets	</a:t>
            </a:r>
            <a:endParaRPr lang="en-US" sz="2000" b="0" dirty="0">
              <a:solidFill>
                <a:schemeClr val="tx1"/>
              </a:solidFill>
            </a:endParaRPr>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3691079335"/>
              </p:ext>
            </p:extLst>
          </p:nvPr>
        </p:nvGraphicFramePr>
        <p:xfrm>
          <a:off x="292660" y="1981198"/>
          <a:ext cx="8558680" cy="38465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473427"/>
                <a:gridCol w="2421813"/>
                <a:gridCol w="1554480"/>
                <a:gridCol w="1554480"/>
                <a:gridCol w="1554480"/>
              </a:tblGrid>
              <a:tr h="457200">
                <a:tc gridSpan="2">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rPr>
                        <a:t>Timing of Temporary Differences</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u="none" strike="noStrike" cap="none" normalizeH="0" baseline="0" dirty="0" smtClean="0">
                          <a:ln>
                            <a:noFill/>
                          </a:ln>
                          <a:effectLst>
                            <a:outerShdw blurRad="38100" dist="38100" dir="2700000" algn="tl">
                              <a:srgbClr val="000000">
                                <a:alpha val="43137"/>
                              </a:srgbClr>
                            </a:outerShdw>
                          </a:effectLst>
                        </a:rPr>
                        <a:t>2013</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u="none" strike="noStrike" cap="none" normalizeH="0" baseline="0" dirty="0" smtClean="0">
                          <a:ln>
                            <a:noFill/>
                          </a:ln>
                          <a:effectLst>
                            <a:outerShdw blurRad="38100" dist="38100" dir="2700000" algn="tl">
                              <a:srgbClr val="000000">
                                <a:alpha val="43137"/>
                              </a:srgbClr>
                            </a:outerShdw>
                          </a:effectLst>
                        </a:rPr>
                        <a:t>2014</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u="none" strike="noStrike" cap="none" normalizeH="0" baseline="0" dirty="0" smtClean="0">
                          <a:ln>
                            <a:noFill/>
                          </a:ln>
                          <a:effectLst>
                            <a:outerShdw blurRad="38100" dist="38100" dir="2700000" algn="tl">
                              <a:srgbClr val="000000">
                                <a:alpha val="43137"/>
                              </a:srgbClr>
                            </a:outerShdw>
                          </a:effectLst>
                        </a:rPr>
                        <a:t>2015</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r>
              <a:tr h="375509">
                <a:tc>
                  <a:txBody>
                    <a:bodyPr/>
                    <a:lstStyle/>
                    <a:p>
                      <a:pPr lvl="0" eaLnBrk="1" fontAlgn="base"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rPr>
                        <a:t>Gross DTA</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rPr>
                        <a:t>Turning in 2013</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solidFill>
                            <a:schemeClr val="tx1"/>
                          </a:solidFill>
                          <a:effectLst/>
                        </a:rPr>
                        <a:t>Turning in 2014 </a:t>
                      </a:r>
                      <a:endParaRPr kumimoji="0" lang="en-US" sz="15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rPr>
                        <a:t>Turning in 2015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OTTI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50,000,000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$50,000,000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479165">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LRD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190,000,000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60,000,000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85,000,000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Other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Total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$245,000,000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$110,000,000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$85,000,000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281632">
                <a:tc gridSpan="5">
                  <a:txBody>
                    <a:bodyPr/>
                    <a:lstStyle/>
                    <a:p>
                      <a:pPr lvl="0"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endParaRPr lang="en-US"/>
                    </a:p>
                  </a:txBody>
                  <a:tcPr/>
                </a:tc>
                <a:tc hMerge="1">
                  <a:txBody>
                    <a:bodyPr/>
                    <a:lstStyle/>
                    <a:p>
                      <a:endParaRPr lang="en-US"/>
                    </a:p>
                  </a:txBody>
                  <a:tcPr/>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Temporary Benefits Reversing in One Year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$110,000,000</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Temporary Benefits Reversing in Two Years</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 $45,000,000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75509">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Temporary Benefits Reversing in Three Years</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endParaRPr lang="en-US"/>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rPr>
                        <a:t>$85,000,000</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bl>
          </a:graphicData>
        </a:graphic>
      </p:graphicFrame>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4294967295"/>
            <p:extLst>
              <p:ext uri="{D42A27DB-BD31-4B8C-83A1-F6EECF244321}">
                <p14:modId xmlns="" xmlns:p14="http://schemas.microsoft.com/office/powerpoint/2010/main" val="2409890079"/>
              </p:ext>
            </p:extLst>
          </p:nvPr>
        </p:nvGraphicFramePr>
        <p:xfrm>
          <a:off x="365760" y="1524000"/>
          <a:ext cx="8595360" cy="444246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017520"/>
                <a:gridCol w="822960"/>
                <a:gridCol w="1188720"/>
                <a:gridCol w="1188720"/>
                <a:gridCol w="1188720"/>
                <a:gridCol w="1188720"/>
              </a:tblGrid>
              <a:tr h="457200">
                <a:tc gridSpan="2">
                  <a:txBody>
                    <a:bodyPr/>
                    <a:lstStyle/>
                    <a:p>
                      <a:pPr lvl="0"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latin typeface="+mj-lt"/>
                        </a:rPr>
                        <a:t>   </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latin typeface="+mj-lt"/>
                        </a:rPr>
                        <a:t>2010</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latin typeface="+mj-lt"/>
                        </a:rPr>
                        <a:t>2011</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latin typeface="+mj-lt"/>
                        </a:rPr>
                        <a:t>2012</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effectLst>
                            <a:outerShdw blurRad="38100" dist="38100" dir="2700000" algn="tl">
                              <a:srgbClr val="000000">
                                <a:alpha val="43137"/>
                              </a:srgbClr>
                            </a:outerShdw>
                          </a:effectLst>
                          <a:latin typeface="+mj-lt"/>
                        </a:rPr>
                        <a:t> Totals</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mj-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Ordinary income</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$87,000,000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$105,000,000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$40,000,000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Capital</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48,000,000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15,000,000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17,000,000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Taxable Income</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135,000,000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120,000,000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57,000,000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68965">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Due to </a:t>
                      </a:r>
                      <a:r>
                        <a:rPr kumimoji="0" lang="en-US" sz="1400" u="none" strike="noStrike" cap="none" normalizeH="0" baseline="0" dirty="0" err="1" smtClean="0">
                          <a:ln>
                            <a:noFill/>
                          </a:ln>
                          <a:solidFill>
                            <a:schemeClr val="tx1"/>
                          </a:solidFill>
                          <a:effectLst/>
                          <a:latin typeface="+mn-lt"/>
                        </a:rPr>
                        <a:t>Carrybacks</a:t>
                      </a:r>
                      <a:r>
                        <a:rPr kumimoji="0" lang="en-US" sz="1400" u="none" strike="noStrike" cap="none" normalizeH="0" baseline="0" dirty="0" smtClean="0">
                          <a:ln>
                            <a:noFill/>
                          </a:ln>
                          <a:solidFill>
                            <a:schemeClr val="tx1"/>
                          </a:solidFill>
                          <a:effectLst/>
                          <a:latin typeface="+mn-lt"/>
                        </a:rPr>
                        <a:t> of </a:t>
                      </a:r>
                      <a:br>
                        <a:rPr kumimoji="0" lang="en-US" sz="1400" u="none" strike="noStrike" cap="none" normalizeH="0" baseline="0" dirty="0" smtClean="0">
                          <a:ln>
                            <a:noFill/>
                          </a:ln>
                          <a:solidFill>
                            <a:schemeClr val="tx1"/>
                          </a:solidFill>
                          <a:effectLst/>
                          <a:latin typeface="+mn-lt"/>
                        </a:rPr>
                      </a:br>
                      <a:r>
                        <a:rPr kumimoji="0" lang="en-US" sz="1400" u="none" strike="noStrike" cap="none" normalizeH="0" baseline="0" dirty="0" smtClean="0">
                          <a:ln>
                            <a:noFill/>
                          </a:ln>
                          <a:solidFill>
                            <a:schemeClr val="tx1"/>
                          </a:solidFill>
                          <a:effectLst/>
                          <a:latin typeface="+mn-lt"/>
                        </a:rPr>
                        <a:t>Turnarounds 2013</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Capital</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(48,000,000)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(50,000,000)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68965">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Due to </a:t>
                      </a:r>
                      <a:r>
                        <a:rPr kumimoji="0" lang="en-US" sz="1400" u="none" strike="noStrike" cap="none" normalizeH="0" baseline="0" dirty="0" err="1" smtClean="0">
                          <a:ln>
                            <a:noFill/>
                          </a:ln>
                          <a:solidFill>
                            <a:schemeClr val="tx1"/>
                          </a:solidFill>
                          <a:effectLst/>
                          <a:latin typeface="+mn-lt"/>
                        </a:rPr>
                        <a:t>Carrybacks</a:t>
                      </a:r>
                      <a:r>
                        <a:rPr kumimoji="0" lang="en-US" sz="1400" u="none" strike="noStrike" cap="none" normalizeH="0" baseline="0" dirty="0" smtClean="0">
                          <a:ln>
                            <a:noFill/>
                          </a:ln>
                          <a:solidFill>
                            <a:schemeClr val="tx1"/>
                          </a:solidFill>
                          <a:effectLst/>
                          <a:latin typeface="+mn-lt"/>
                        </a:rPr>
                        <a:t> of </a:t>
                      </a:r>
                      <a:br>
                        <a:rPr kumimoji="0" lang="en-US" sz="1400" u="none" strike="noStrike" cap="none" normalizeH="0" baseline="0" dirty="0" smtClean="0">
                          <a:ln>
                            <a:noFill/>
                          </a:ln>
                          <a:solidFill>
                            <a:schemeClr val="tx1"/>
                          </a:solidFill>
                          <a:effectLst/>
                          <a:latin typeface="+mn-lt"/>
                        </a:rPr>
                      </a:br>
                      <a:r>
                        <a:rPr kumimoji="0" lang="en-US" sz="1400" u="none" strike="noStrike" cap="none" normalizeH="0" baseline="0" dirty="0" smtClean="0">
                          <a:ln>
                            <a:noFill/>
                          </a:ln>
                          <a:solidFill>
                            <a:schemeClr val="tx1"/>
                          </a:solidFill>
                          <a:effectLst/>
                          <a:latin typeface="+mn-lt"/>
                        </a:rPr>
                        <a:t>Turnarounds 2014</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Ordinary</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(60,000,000)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(60,000,000)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68965">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Due to </a:t>
                      </a:r>
                      <a:r>
                        <a:rPr kumimoji="0" lang="en-US" sz="1400" u="none" strike="noStrike" cap="none" normalizeH="0" baseline="0" dirty="0" err="1" smtClean="0">
                          <a:ln>
                            <a:noFill/>
                          </a:ln>
                          <a:solidFill>
                            <a:schemeClr val="tx1"/>
                          </a:solidFill>
                          <a:effectLst/>
                          <a:latin typeface="+mn-lt"/>
                        </a:rPr>
                        <a:t>Carrybacks</a:t>
                      </a:r>
                      <a:r>
                        <a:rPr kumimoji="0" lang="en-US" sz="1400" u="none" strike="noStrike" cap="none" normalizeH="0" baseline="0" dirty="0" smtClean="0">
                          <a:ln>
                            <a:noFill/>
                          </a:ln>
                          <a:solidFill>
                            <a:schemeClr val="tx1"/>
                          </a:solidFill>
                          <a:effectLst/>
                          <a:latin typeface="+mn-lt"/>
                        </a:rPr>
                        <a:t> of </a:t>
                      </a:r>
                      <a:br>
                        <a:rPr kumimoji="0" lang="en-US" sz="1400" u="none" strike="noStrike" cap="none" normalizeH="0" baseline="0" dirty="0" smtClean="0">
                          <a:ln>
                            <a:noFill/>
                          </a:ln>
                          <a:solidFill>
                            <a:schemeClr val="tx1"/>
                          </a:solidFill>
                          <a:effectLst/>
                          <a:latin typeface="+mn-lt"/>
                        </a:rPr>
                      </a:br>
                      <a:r>
                        <a:rPr kumimoji="0" lang="en-US" sz="1400" u="none" strike="noStrike" cap="none" normalizeH="0" baseline="0" dirty="0" smtClean="0">
                          <a:ln>
                            <a:noFill/>
                          </a:ln>
                          <a:solidFill>
                            <a:schemeClr val="tx1"/>
                          </a:solidFill>
                          <a:effectLst/>
                          <a:latin typeface="+mn-lt"/>
                        </a:rPr>
                        <a:t>Turnarounds 2015</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Ordinary</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(45,000,000)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(45,000,000)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Taxable Income after Turnarounds</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87,000,000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58,000,000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12,000,000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Tax before Turnarounds</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47,250,000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42,000,000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19,950,000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Tax after Turnarounds</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(30,450,000)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(20,300,000)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(4,200,000)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6576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Tax Savings from 11.a., Turnarounds (If Regular Tax Applied)</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$16,800,000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$21,700,000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$15,750,000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$54,250,000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gridSpan="6">
                  <a:txBody>
                    <a:bodyPr/>
                    <a:lstStyle/>
                    <a:p>
                      <a:pPr lvl="0" algn="ct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DTA would have provided benefit at 35% rate</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bl>
          </a:graphicData>
        </a:graphic>
      </p:graphicFrame>
      <p:sp>
        <p:nvSpPr>
          <p:cNvPr id="6" name="Title 5"/>
          <p:cNvSpPr>
            <a:spLocks noGrp="1"/>
          </p:cNvSpPr>
          <p:nvPr>
            <p:ph type="title"/>
          </p:nvPr>
        </p:nvSpPr>
        <p:spPr/>
        <p:txBody>
          <a:bodyPr/>
          <a:lstStyle/>
          <a:p>
            <a:r>
              <a:rPr lang="en-US" dirty="0"/>
              <a:t>P &amp; C Example Multiple Year </a:t>
            </a:r>
            <a:r>
              <a:rPr lang="en-US" dirty="0" smtClean="0"/>
              <a:t>Carryback 11.a. </a:t>
            </a:r>
            <a:endParaRPr lang="en-US" dirty="0"/>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dirty="0" smtClean="0"/>
              <a:t>P &amp; C Example Multiple Year Carryback 11.a.</a:t>
            </a:r>
            <a:br>
              <a:rPr lang="en-US" dirty="0" smtClean="0"/>
            </a:br>
            <a:endParaRPr lang="en-US" dirty="0" smtClean="0"/>
          </a:p>
        </p:txBody>
      </p:sp>
      <p:graphicFrame>
        <p:nvGraphicFramePr>
          <p:cNvPr id="5" name="Content Placeholder 4"/>
          <p:cNvGraphicFramePr>
            <a:graphicFrameLocks noGrp="1"/>
          </p:cNvGraphicFramePr>
          <p:nvPr>
            <p:ph sz="quarter" idx="4294967295"/>
            <p:extLst>
              <p:ext uri="{D42A27DB-BD31-4B8C-83A1-F6EECF244321}">
                <p14:modId xmlns="" xmlns:p14="http://schemas.microsoft.com/office/powerpoint/2010/main" val="3892607864"/>
              </p:ext>
            </p:extLst>
          </p:nvPr>
        </p:nvGraphicFramePr>
        <p:xfrm>
          <a:off x="76201" y="1676400"/>
          <a:ext cx="8991599" cy="4133088"/>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124199"/>
                <a:gridCol w="812664"/>
                <a:gridCol w="1263684"/>
                <a:gridCol w="1263684"/>
                <a:gridCol w="1263684"/>
                <a:gridCol w="1263684"/>
              </a:tblGrid>
              <a:tr h="457200">
                <a:tc>
                  <a:txBody>
                    <a:bodyPr/>
                    <a:lstStyle/>
                    <a:p>
                      <a:pPr lvl="0" algn="ctr" eaLnBrk="1" fontAlgn="b" latinLnBrk="0" hangingPunct="1">
                        <a:lnSpc>
                          <a:spcPct val="100000"/>
                        </a:lnSpc>
                        <a:spcBef>
                          <a:spcPct val="0"/>
                        </a:spcBef>
                        <a:spcAft>
                          <a:spcPct val="0"/>
                        </a:spcAft>
                        <a:tabLst/>
                      </a:pP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ndParaRPr>
                    </a:p>
                  </a:txBody>
                  <a:tcPr marL="9525" marR="9525" marT="9525" marB="0" anchor="b" horzOverflow="overflow"/>
                </a:tc>
                <a:tc>
                  <a:txBody>
                    <a:bodyPr/>
                    <a:lstStyle/>
                    <a:p>
                      <a:endParaRPr lang="en-US" dirty="0"/>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n-lt"/>
                        </a:rPr>
                        <a:t>2010</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n-lt"/>
                        </a:rPr>
                        <a:t>2011</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n-lt"/>
                        </a:rPr>
                        <a:t>2012</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n-lt"/>
                        </a:rPr>
                        <a:t>Totals</a:t>
                      </a: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Regular Taxable Income as Starting Point for AMT</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endParaRPr lang="en-US" sz="1400" dirty="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$135,000,000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$120,000,000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$57,000,000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AMT/ACE Adjustment</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endParaRPr lang="en-US" sz="140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101,250,000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90,000,000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42,750,000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AMT Taxable Income</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endParaRPr lang="en-US" sz="140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236,250,000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210,000,000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99,750,000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AMT Tax</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endParaRPr lang="en-US" sz="140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47,250,000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42,000,000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19,950,000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Reduction Due to Carryback 2013</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Capital</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(48,000,000)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Due to </a:t>
                      </a:r>
                      <a:r>
                        <a:rPr kumimoji="0" lang="en-US" sz="1400" u="none" strike="noStrike" cap="none" normalizeH="0" baseline="0" dirty="0" err="1" smtClean="0">
                          <a:ln>
                            <a:noFill/>
                          </a:ln>
                          <a:solidFill>
                            <a:schemeClr val="tx1"/>
                          </a:solidFill>
                          <a:effectLst/>
                          <a:latin typeface="+mn-lt"/>
                        </a:rPr>
                        <a:t>Carrybacks</a:t>
                      </a:r>
                      <a:r>
                        <a:rPr kumimoji="0" lang="en-US" sz="1400" u="none" strike="noStrike" cap="none" normalizeH="0" baseline="0" dirty="0" smtClean="0">
                          <a:ln>
                            <a:noFill/>
                          </a:ln>
                          <a:solidFill>
                            <a:schemeClr val="tx1"/>
                          </a:solidFill>
                          <a:effectLst/>
                          <a:latin typeface="+mn-lt"/>
                        </a:rPr>
                        <a:t> of Turnarounds 2014 and 2015</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Ordinary</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(60,000,000)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(45,000,000)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AMT Taxable Income</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endParaRPr lang="en-US" sz="140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188,250,000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148,000,000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54,750,000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latin typeface="+mn-lt"/>
                        </a:rPr>
                        <a:t>AMT Tax</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endParaRPr lang="en-US" sz="1400" dirty="0">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37,650,000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29,600,000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10,950,000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438912">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1400" u="none" strike="noStrike" cap="none" normalizeH="0" baseline="0" dirty="0" smtClean="0">
                          <a:ln>
                            <a:noFill/>
                          </a:ln>
                          <a:solidFill>
                            <a:schemeClr val="tx1"/>
                          </a:solidFill>
                          <a:effectLst/>
                          <a:latin typeface="+mn-lt"/>
                        </a:rPr>
                        <a:t>Actual Benefit Due to AMT (@ 20% rate rather than 35%)</a:t>
                      </a:r>
                      <a:endParaRPr kumimoji="0" lang="en-US" sz="14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endParaRPr lang="en-US" dirty="0"/>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9,600,000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12,400,000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9,000,000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31,000,000 </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Reduction in Benefit Due to AMT (as compared to 35%)</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endParaRPr lang="en-US"/>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(7,200,000)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(9,300,000)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    (6,750,000)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latin typeface="+mn-lt"/>
                        </a:rPr>
                        <a:t>(23,250,000)</a:t>
                      </a:r>
                      <a:endParaRPr kumimoji="0" lang="en-US" sz="1400" b="1" i="0" u="none" strike="noStrike" cap="none" normalizeH="0" baseline="0" dirty="0" smtClean="0">
                        <a:ln>
                          <a:noFill/>
                        </a:ln>
                        <a:solidFill>
                          <a:srgbClr val="000000"/>
                        </a:solidFill>
                        <a:effectLst/>
                        <a:latin typeface="+mn-lt"/>
                      </a:endParaRPr>
                    </a:p>
                  </a:txBody>
                  <a:tcPr marL="9525" marR="9525" marT="9525" marB="0" anchor="b" horzOverflow="overflow"/>
                </a:tc>
              </a:tr>
            </a:tbl>
          </a:graphicData>
        </a:graphic>
      </p:graphicFrame>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70" name="Title 6"/>
          <p:cNvSpPr>
            <a:spLocks noGrp="1"/>
          </p:cNvSpPr>
          <p:nvPr>
            <p:ph type="title"/>
          </p:nvPr>
        </p:nvSpPr>
        <p:spPr/>
        <p:txBody>
          <a:bodyPr/>
          <a:lstStyle/>
          <a:p>
            <a:r>
              <a:rPr lang="en-US" dirty="0" smtClean="0"/>
              <a:t>P &amp; C Example Multiple Year Carryover Gross Deferred Tax Assets</a:t>
            </a:r>
            <a:br>
              <a:rPr lang="en-US" dirty="0" smtClean="0"/>
            </a:br>
            <a:r>
              <a:rPr lang="en-US" dirty="0" smtClean="0"/>
              <a:t/>
            </a:r>
            <a:br>
              <a:rPr lang="en-US" dirty="0" smtClean="0"/>
            </a:br>
            <a:endParaRPr lang="en-US" dirty="0" smtClean="0"/>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1014528297"/>
              </p:ext>
            </p:extLst>
          </p:nvPr>
        </p:nvGraphicFramePr>
        <p:xfrm>
          <a:off x="228600" y="1981200"/>
          <a:ext cx="8611839" cy="3732961"/>
        </p:xfrm>
        <a:graphic>
          <a:graphicData uri="http://schemas.openxmlformats.org/drawingml/2006/table">
            <a:tbl>
              <a:tblPr firstRow="1" bandRow="1">
                <a:tableStyleId>{5C22544A-7EE6-4342-B048-85BDC9FD1C3A}</a:tableStyleId>
              </a:tblPr>
              <a:tblGrid>
                <a:gridCol w="2456782"/>
                <a:gridCol w="1491617"/>
                <a:gridCol w="1554480"/>
                <a:gridCol w="1554480"/>
                <a:gridCol w="1554480"/>
              </a:tblGrid>
              <a:tr h="520177">
                <a:tc gridSpan="2">
                  <a:txBody>
                    <a:bodyPr/>
                    <a:lstStyle/>
                    <a:p>
                      <a:pPr lvl="0" algn="ctr" eaLnBrk="1" fontAlgn="b" latinLnBrk="0" hangingPunct="1">
                        <a:lnSpc>
                          <a:spcPct val="100000"/>
                        </a:lnSpc>
                        <a:spcBef>
                          <a:spcPct val="0"/>
                        </a:spcBef>
                        <a:spcAft>
                          <a:spcPct val="0"/>
                        </a:spcAft>
                        <a:tabLst/>
                      </a:pPr>
                      <a:r>
                        <a:rPr kumimoji="0" lang="en-US" sz="1800" b="1" u="none" strike="noStrike" cap="none" normalizeH="0" baseline="0" dirty="0" smtClean="0">
                          <a:ln>
                            <a:noFill/>
                          </a:ln>
                          <a:effectLst>
                            <a:outerShdw blurRad="38100" dist="38100" dir="2700000" algn="tl">
                              <a:srgbClr val="000000">
                                <a:alpha val="43137"/>
                              </a:srgbClr>
                            </a:outerShdw>
                          </a:effectLst>
                          <a:latin typeface="+mj-lt"/>
                        </a:rPr>
                        <a:t>Timing of Temporary Differences</a:t>
                      </a:r>
                      <a:endParaRPr kumimoji="0" lang="en-US" sz="1800" b="1" i="0" u="none" strike="noStrike" cap="none" normalizeH="0" baseline="0" dirty="0" smtClean="0">
                        <a:ln>
                          <a:noFill/>
                        </a:ln>
                        <a:solidFill>
                          <a:schemeClr val="bg2"/>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marL="228600" marR="0" lvl="0" indent="-228600" algn="ctr" defTabSz="914400" rtl="0" eaLnBrk="1" fontAlgn="b" latinLnBrk="0" hangingPunct="1">
                        <a:lnSpc>
                          <a:spcPct val="100000"/>
                        </a:lnSpc>
                        <a:spcBef>
                          <a:spcPct val="0"/>
                        </a:spcBef>
                        <a:spcAft>
                          <a:spcPct val="0"/>
                        </a:spcAft>
                        <a:buClrTx/>
                        <a:buSzTx/>
                        <a:buFont typeface="Arial" charset="0"/>
                        <a:buAutoNum type="arabicPeriod"/>
                        <a:tabLst/>
                      </a:pPr>
                      <a:endParaRPr kumimoji="0" lang="en-US" sz="1800" b="1" i="0" u="none" strike="noStrike" cap="none" normalizeH="0" baseline="0" dirty="0" smtClean="0">
                        <a:ln>
                          <a:noFill/>
                        </a:ln>
                        <a:solidFill>
                          <a:schemeClr val="bg2"/>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b="1" u="none" strike="noStrike" cap="none" normalizeH="0" baseline="0" dirty="0" smtClean="0">
                          <a:ln>
                            <a:noFill/>
                          </a:ln>
                          <a:effectLst>
                            <a:outerShdw blurRad="38100" dist="38100" dir="2700000" algn="tl">
                              <a:srgbClr val="000000">
                                <a:alpha val="43137"/>
                              </a:srgbClr>
                            </a:outerShdw>
                          </a:effectLst>
                          <a:latin typeface="+mj-lt"/>
                        </a:rPr>
                        <a:t>2013</a:t>
                      </a:r>
                      <a:endParaRPr kumimoji="0" lang="en-US" sz="1800" b="1" i="0" u="none" strike="noStrike" cap="none" normalizeH="0" baseline="0" dirty="0" smtClean="0">
                        <a:ln>
                          <a:noFill/>
                        </a:ln>
                        <a:solidFill>
                          <a:schemeClr val="bg2"/>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b="1" u="none" strike="noStrike" cap="none" normalizeH="0" baseline="0" dirty="0" smtClean="0">
                          <a:ln>
                            <a:noFill/>
                          </a:ln>
                          <a:effectLst>
                            <a:outerShdw blurRad="38100" dist="38100" dir="2700000" algn="tl">
                              <a:srgbClr val="000000">
                                <a:alpha val="43137"/>
                              </a:srgbClr>
                            </a:outerShdw>
                          </a:effectLst>
                          <a:latin typeface="+mj-lt"/>
                        </a:rPr>
                        <a:t>2014</a:t>
                      </a:r>
                      <a:endParaRPr kumimoji="0" lang="en-US" sz="1800" b="1" i="0" u="none" strike="noStrike" cap="none" normalizeH="0" baseline="0" dirty="0" smtClean="0">
                        <a:ln>
                          <a:noFill/>
                        </a:ln>
                        <a:solidFill>
                          <a:schemeClr val="bg2"/>
                        </a:solidFill>
                        <a:effectLst>
                          <a:outerShdw blurRad="38100" dist="38100" dir="2700000" algn="tl">
                            <a:srgbClr val="000000">
                              <a:alpha val="43137"/>
                            </a:srgbClr>
                          </a:outerShdw>
                        </a:effectLst>
                        <a:latin typeface="+mj-lt"/>
                      </a:endParaRPr>
                    </a:p>
                  </a:txBody>
                  <a:tcPr marL="9525" marR="9525" marT="9525" marB="0" anchor="b" horzOverflow="overflow"/>
                </a:tc>
                <a:tc>
                  <a:txBody>
                    <a:bodyPr/>
                    <a:lstStyle/>
                    <a:p>
                      <a:pPr marL="228600" marR="0" lvl="0" indent="-228600" algn="ctr" defTabSz="914400" rtl="0" eaLnBrk="1" fontAlgn="b" latinLnBrk="0" hangingPunct="1">
                        <a:lnSpc>
                          <a:spcPct val="100000"/>
                        </a:lnSpc>
                        <a:spcBef>
                          <a:spcPct val="0"/>
                        </a:spcBef>
                        <a:spcAft>
                          <a:spcPct val="0"/>
                        </a:spcAft>
                        <a:buClrTx/>
                        <a:buSzTx/>
                        <a:buFont typeface="+mj-lt"/>
                        <a:buNone/>
                        <a:tabLst/>
                      </a:pPr>
                      <a:r>
                        <a:rPr kumimoji="0" lang="en-US" sz="1800" b="1" u="none" strike="noStrike" cap="none" normalizeH="0" baseline="0" dirty="0" smtClean="0">
                          <a:ln>
                            <a:noFill/>
                          </a:ln>
                          <a:effectLst>
                            <a:outerShdw blurRad="38100" dist="38100" dir="2700000" algn="tl">
                              <a:srgbClr val="000000">
                                <a:alpha val="43137"/>
                              </a:srgbClr>
                            </a:outerShdw>
                          </a:effectLst>
                          <a:latin typeface="+mj-lt"/>
                        </a:rPr>
                        <a:t>2015</a:t>
                      </a:r>
                      <a:endParaRPr kumimoji="0" lang="en-US" sz="1800" b="1" i="0" u="none" strike="noStrike" cap="none" normalizeH="0" baseline="0" dirty="0" smtClean="0">
                        <a:ln>
                          <a:noFill/>
                        </a:ln>
                        <a:solidFill>
                          <a:schemeClr val="bg2"/>
                        </a:solidFill>
                        <a:effectLst>
                          <a:outerShdw blurRad="38100" dist="38100" dir="2700000" algn="tl">
                            <a:srgbClr val="000000">
                              <a:alpha val="43137"/>
                            </a:srgbClr>
                          </a:outerShdw>
                        </a:effectLst>
                        <a:latin typeface="+mj-lt"/>
                      </a:endParaRPr>
                    </a:p>
                  </a:txBody>
                  <a:tcPr marL="9525" marR="9525" marT="9525" marB="0" anchor="b" horzOverflow="overflow"/>
                </a:tc>
              </a:tr>
              <a:tr h="365760">
                <a:tc>
                  <a:txBody>
                    <a:bodyPr/>
                    <a:lstStyle/>
                    <a:p>
                      <a:pPr lvl="0" algn="ctr" eaLnBrk="1" fontAlgn="base"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latin typeface="+mn-lt"/>
                        </a:rPr>
                        <a:t> Gross DTA</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latin typeface="+mn-lt"/>
                        </a:rPr>
                        <a:t>Turning in 2013</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latin typeface="+mn-lt"/>
                        </a:rPr>
                        <a:t> </a:t>
                      </a:r>
                      <a:r>
                        <a:rPr kumimoji="0" lang="en-US" sz="1500" b="1" u="none" strike="noStrike" cap="none" normalizeH="0" baseline="0" dirty="0" smtClean="0">
                          <a:ln>
                            <a:noFill/>
                          </a:ln>
                          <a:solidFill>
                            <a:schemeClr val="tx1"/>
                          </a:solidFill>
                          <a:effectLst/>
                          <a:latin typeface="+mn-lt"/>
                        </a:rPr>
                        <a:t>Turning in 2014</a:t>
                      </a:r>
                      <a:endParaRPr kumimoji="0" lang="en-US" sz="1500" b="1" i="0" u="none" strike="noStrike" cap="none" normalizeH="0" baseline="0" dirty="0" smtClean="0">
                        <a:ln>
                          <a:noFill/>
                        </a:ln>
                        <a:solidFill>
                          <a:schemeClr val="tx1"/>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b="1" u="none" strike="noStrike" cap="none" normalizeH="0" baseline="0" dirty="0" smtClean="0">
                          <a:ln>
                            <a:noFill/>
                          </a:ln>
                          <a:effectLst/>
                          <a:latin typeface="+mn-lt"/>
                        </a:rPr>
                        <a:t>Turning in 2015</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5760">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OTTI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$50,000,000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$50,000,000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8856">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LRD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190,000,000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60,000,000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85,000,000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5760">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Other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5760">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Total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$245,000,000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$110,000,000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$45,000,000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$85,000,000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274320">
                <a:tc gridSpan="5">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endParaRPr lang="en-US"/>
                    </a:p>
                  </a:txBody>
                  <a:tcPr/>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8856">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Temporary Benefits Reversing in One Year</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endParaRPr lang="en-US" dirty="0"/>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$110,000,000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8856">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Temporary Benefits Reversing in Two Years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2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endParaRPr lang="en-US"/>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$45,000,000</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r h="368856">
                <a:tc gridSpan="2">
                  <a:txBody>
                    <a:bodyPr/>
                    <a:lstStyle/>
                    <a:p>
                      <a:pPr lvl="0"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Temporary Benefits Reversing in Three Years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hMerge="1">
                  <a:txBody>
                    <a:bodyPr/>
                    <a:lstStyle/>
                    <a:p>
                      <a:pPr lvl="0" algn="r" eaLnBrk="1" fontAlgn="b" latinLnBrk="0" hangingPunct="1">
                        <a:lnSpc>
                          <a:spcPct val="100000"/>
                        </a:lnSpc>
                        <a:spcBef>
                          <a:spcPct val="0"/>
                        </a:spcBef>
                        <a:spcAft>
                          <a:spcPct val="0"/>
                        </a:spcAft>
                        <a:tabLst/>
                      </a:pPr>
                      <a:endParaRPr kumimoji="0" lang="en-US" sz="12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endParaRPr lang="en-US"/>
                    </a:p>
                  </a:txBody>
                  <a:tcPr marL="9525" marR="9525" marT="9525" marB="0" anchor="b" horzOverflow="overflow"/>
                </a:tc>
                <a:tc>
                  <a:txBody>
                    <a:bodyPr/>
                    <a:lstStyle/>
                    <a:p>
                      <a:pPr lvl="0" eaLnBrk="1" fontAlgn="b" latinLnBrk="0" hangingPunct="1">
                        <a:lnSpc>
                          <a:spcPct val="100000"/>
                        </a:lnSpc>
                        <a:spcBef>
                          <a:spcPct val="0"/>
                        </a:spcBef>
                        <a:spcAft>
                          <a:spcPct val="0"/>
                        </a:spcAft>
                        <a:tabLst/>
                      </a:pP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500" u="none" strike="noStrike" cap="none" normalizeH="0" baseline="0" dirty="0" smtClean="0">
                          <a:ln>
                            <a:noFill/>
                          </a:ln>
                          <a:effectLst/>
                          <a:latin typeface="+mn-lt"/>
                        </a:rPr>
                        <a:t>$85,000,000 </a:t>
                      </a:r>
                      <a:endParaRPr kumimoji="0" lang="en-US" sz="1500" b="1" i="0" u="none" strike="noStrike" cap="none" normalizeH="0" baseline="0" dirty="0" smtClean="0">
                        <a:ln>
                          <a:noFill/>
                        </a:ln>
                        <a:solidFill>
                          <a:srgbClr val="000000"/>
                        </a:solidFill>
                        <a:effectLst/>
                        <a:latin typeface="+mn-lt"/>
                      </a:endParaRPr>
                    </a:p>
                  </a:txBody>
                  <a:tcPr marL="9525" marR="9525" marT="9525" marB="0" anchor="b" horzOverflow="overflow"/>
                </a:tc>
              </a:tr>
            </a:tbl>
          </a:graphicData>
        </a:graphic>
      </p:graphicFrame>
    </p:spTree>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5791200"/>
            <a:ext cx="9143999" cy="952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1442" name="Title 3"/>
          <p:cNvSpPr>
            <a:spLocks noGrp="1"/>
          </p:cNvSpPr>
          <p:nvPr>
            <p:ph type="title"/>
          </p:nvPr>
        </p:nvSpPr>
        <p:spPr/>
        <p:txBody>
          <a:bodyPr/>
          <a:lstStyle/>
          <a:p>
            <a:r>
              <a:rPr lang="en-US" dirty="0" smtClean="0"/>
              <a:t>P &amp; C Example Multiple Year Carryover </a:t>
            </a:r>
            <a:br>
              <a:rPr lang="en-US" dirty="0" smtClean="0"/>
            </a:br>
            <a:endParaRPr lang="en-US" dirty="0" smtClean="0"/>
          </a:p>
        </p:txBody>
      </p:sp>
      <p:graphicFrame>
        <p:nvGraphicFramePr>
          <p:cNvPr id="6" name="Content Placeholder 5"/>
          <p:cNvGraphicFramePr>
            <a:graphicFrameLocks noGrp="1"/>
          </p:cNvGraphicFramePr>
          <p:nvPr>
            <p:ph sz="quarter" idx="4294967295"/>
            <p:extLst>
              <p:ext uri="{D42A27DB-BD31-4B8C-83A1-F6EECF244321}">
                <p14:modId xmlns="" xmlns:p14="http://schemas.microsoft.com/office/powerpoint/2010/main" val="2856266850"/>
              </p:ext>
            </p:extLst>
          </p:nvPr>
        </p:nvGraphicFramePr>
        <p:xfrm>
          <a:off x="45720" y="1524000"/>
          <a:ext cx="9052560" cy="5206746"/>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286000"/>
                <a:gridCol w="1143000"/>
                <a:gridCol w="1143000"/>
                <a:gridCol w="1143000"/>
                <a:gridCol w="1097280"/>
                <a:gridCol w="1143000"/>
                <a:gridCol w="1097280"/>
              </a:tblGrid>
              <a:tr h="457200">
                <a:tc>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j-lt"/>
                        </a:rPr>
                        <a:t> </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j-lt"/>
                        </a:rPr>
                        <a:t>2013</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5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j-lt"/>
                        </a:rPr>
                        <a:t>2014</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5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1800" u="none" strike="noStrike" cap="none" normalizeH="0" baseline="0" dirty="0" smtClean="0">
                          <a:ln>
                            <a:noFill/>
                          </a:ln>
                          <a:solidFill>
                            <a:schemeClr val="bg1"/>
                          </a:solidFill>
                          <a:effectLst>
                            <a:outerShdw blurRad="38100" dist="38100" dir="2700000" algn="tl">
                              <a:srgbClr val="000000">
                                <a:alpha val="43137"/>
                              </a:srgbClr>
                            </a:outerShdw>
                          </a:effectLst>
                          <a:latin typeface="+mj-lt"/>
                        </a:rPr>
                        <a:t>2015</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mj-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5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168496">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Temporary Differences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Projected Taxable Income</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$150,000,000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$150,000,000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$70,000,000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$70,000,000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$140,000,000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l" eaLnBrk="1" fontAlgn="b" latinLnBrk="0" hangingPunct="1">
                        <a:lnSpc>
                          <a:spcPct val="100000"/>
                        </a:lnSpc>
                        <a:spcBef>
                          <a:spcPct val="0"/>
                        </a:spcBef>
                        <a:spcAft>
                          <a:spcPct val="0"/>
                        </a:spcAft>
                        <a:tabLst/>
                      </a:pPr>
                      <a:r>
                        <a:rPr kumimoji="0" lang="en-US" sz="1200" u="none" strike="noStrike" cap="none" normalizeH="0" baseline="0" dirty="0" smtClean="0">
                          <a:ln>
                            <a:noFill/>
                          </a:ln>
                          <a:effectLst/>
                        </a:rPr>
                        <a:t>$</a:t>
                      </a:r>
                      <a:r>
                        <a:rPr kumimoji="0" lang="en-US" sz="1400" u="none" strike="noStrike" cap="none" normalizeH="0" baseline="0" dirty="0" smtClean="0">
                          <a:ln>
                            <a:noFill/>
                          </a:ln>
                          <a:effectLst/>
                        </a:rPr>
                        <a:t>140,000,000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Reversing Temporary Differences</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(110,000,000)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(45,000,000)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(85,000,000)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Adjusted Taxable Income</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150,000,000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40,000,000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70,000,000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140,000,000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rPr>
                        <a:t>Regular Tax</a:t>
                      </a:r>
                      <a:endParaRPr kumimoji="0" lang="en-US" sz="1400" b="1" i="0" u="none" strike="noStrike" cap="none" normalizeH="0" baseline="0" dirty="0" smtClean="0">
                        <a:ln>
                          <a:noFill/>
                        </a:ln>
                        <a:solidFill>
                          <a:schemeClr val="tx1"/>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52,500,000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14,000,000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24,500,000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8,750,000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49,000,000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19,250,000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rPr>
                        <a:t>Tax Savings If Regular Tax Applied (at 35% Rate)</a:t>
                      </a:r>
                      <a:endParaRPr kumimoji="0" lang="en-US" sz="1400" b="1" i="0" u="none" strike="noStrike" cap="none" normalizeH="0" baseline="0" dirty="0" smtClean="0">
                        <a:ln>
                          <a:noFill/>
                        </a:ln>
                        <a:solidFill>
                          <a:schemeClr val="tx1"/>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38,500,000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p>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15,750,000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29,750,000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Taxable Income for AMT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150,000,000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40,000,000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70,000,000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140,000,000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AMT/ACE Adjustment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280,000,000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280,000,000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60,000,000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60,000,000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120,000,000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120,000,000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Adjusted Taxable AMT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430,000,000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320,000,000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130,000,000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85,000,000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260,000,000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175,000,000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AMT at 20%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86,000,000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64,000,000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26,000,000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17,000,000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52,000,000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35,000,000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Greater Tax</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86,000,000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64,000,000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26,000,000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17,000,000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52,000,000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35,000,000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Actual Tax savings (at 20% Rate)</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22,000,000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9,000,000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17,000,000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Reduction in Tax Savings as a Result of AMT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(16,500,000)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(6,750,000)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(12,750,000)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bl>
          </a:graphicData>
        </a:graphic>
      </p:graphicFrame>
    </p:spTree>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SSAP 101 P &amp; C Example Multiple Year Carryover and With and Without Result</a:t>
            </a:r>
            <a:endParaRPr lang="en-US" dirty="0"/>
          </a:p>
        </p:txBody>
      </p:sp>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49139967"/>
              </p:ext>
            </p:extLst>
          </p:nvPr>
        </p:nvGraphicFramePr>
        <p:xfrm>
          <a:off x="449580" y="1828800"/>
          <a:ext cx="8244840" cy="41148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724400"/>
                <a:gridCol w="1600200"/>
                <a:gridCol w="1920240"/>
              </a:tblGrid>
              <a:tr h="457200">
                <a:tc>
                  <a:txBody>
                    <a:bodyPr/>
                    <a:lstStyle/>
                    <a:p>
                      <a:pPr algn="ctr" rtl="0" fontAlgn="b"/>
                      <a:r>
                        <a:rPr lang="en-US" sz="1800" b="1" i="0" u="none" strike="noStrike" dirty="0">
                          <a:solidFill>
                            <a:srgbClr val="FFFFFF"/>
                          </a:solidFill>
                          <a:effectLst>
                            <a:outerShdw blurRad="38100" dist="38100" dir="2700000" algn="tl">
                              <a:srgbClr val="000000">
                                <a:alpha val="43137"/>
                              </a:srgbClr>
                            </a:outerShdw>
                          </a:effectLst>
                          <a:latin typeface="+mj-lt"/>
                        </a:rPr>
                        <a:t> </a:t>
                      </a:r>
                      <a:r>
                        <a:rPr lang="en-US" sz="1800" b="1" i="0" u="none" strike="noStrike" dirty="0">
                          <a:solidFill>
                            <a:srgbClr val="000000"/>
                          </a:solidFill>
                          <a:effectLst>
                            <a:outerShdw blurRad="38100" dist="38100" dir="2700000" algn="tl">
                              <a:srgbClr val="000000">
                                <a:alpha val="43137"/>
                              </a:srgbClr>
                            </a:outerShdw>
                          </a:effectLst>
                          <a:latin typeface="+mj-lt"/>
                        </a:rPr>
                        <a:t> </a:t>
                      </a:r>
                      <a:endParaRPr lang="en-US" sz="1800" b="1" i="0" u="none" strike="noStrike" dirty="0">
                        <a:solidFill>
                          <a:srgbClr val="FFFFFF"/>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rtl="0" fontAlgn="b"/>
                      <a:r>
                        <a:rPr lang="en-US" sz="1800" b="1" i="0" u="none" strike="noStrike" dirty="0" smtClean="0">
                          <a:solidFill>
                            <a:srgbClr val="FFFFFF"/>
                          </a:solidFill>
                          <a:effectLst>
                            <a:outerShdw blurRad="38100" dist="38100" dir="2700000" algn="tl">
                              <a:srgbClr val="000000">
                                <a:alpha val="43137"/>
                              </a:srgbClr>
                            </a:outerShdw>
                          </a:effectLst>
                          <a:latin typeface="+mj-lt"/>
                        </a:rPr>
                        <a:t>Actual </a:t>
                      </a:r>
                      <a:r>
                        <a:rPr lang="en-US" sz="1800" b="1" i="0" u="none" strike="noStrike" dirty="0" smtClean="0">
                          <a:solidFill>
                            <a:srgbClr val="000000"/>
                          </a:solidFill>
                          <a:effectLst>
                            <a:outerShdw blurRad="38100" dist="38100" dir="2700000" algn="tl">
                              <a:srgbClr val="000000">
                                <a:alpha val="43137"/>
                              </a:srgbClr>
                            </a:outerShdw>
                          </a:effectLst>
                          <a:latin typeface="+mj-lt"/>
                        </a:rPr>
                        <a:t> </a:t>
                      </a:r>
                      <a:endParaRPr lang="en-US" sz="1800" b="1" i="0" u="none" strike="noStrike" dirty="0">
                        <a:solidFill>
                          <a:srgbClr val="FFFFFF"/>
                        </a:solidFill>
                        <a:effectLst>
                          <a:outerShdw blurRad="38100" dist="38100" dir="2700000" algn="tl">
                            <a:srgbClr val="000000">
                              <a:alpha val="43137"/>
                            </a:srgbClr>
                          </a:outerShdw>
                        </a:effectLst>
                        <a:latin typeface="+mj-lt"/>
                      </a:endParaRPr>
                    </a:p>
                  </a:txBody>
                  <a:tcPr marL="7620" marR="7620" marT="7620" marB="0" anchor="b"/>
                </a:tc>
                <a:tc>
                  <a:txBody>
                    <a:bodyPr/>
                    <a:lstStyle/>
                    <a:p>
                      <a:pPr algn="ctr" rtl="0" fontAlgn="b"/>
                      <a:r>
                        <a:rPr lang="en-US" sz="1800" b="1" i="0" u="none" strike="noStrike" dirty="0" smtClean="0">
                          <a:solidFill>
                            <a:srgbClr val="FFFFFF"/>
                          </a:solidFill>
                          <a:effectLst>
                            <a:outerShdw blurRad="38100" dist="38100" dir="2700000" algn="tl">
                              <a:srgbClr val="000000">
                                <a:alpha val="43137"/>
                              </a:srgbClr>
                            </a:outerShdw>
                          </a:effectLst>
                          <a:latin typeface="+mj-lt"/>
                        </a:rPr>
                        <a:t>If </a:t>
                      </a:r>
                      <a:r>
                        <a:rPr lang="en-US" sz="1800" b="1" i="0" u="none" strike="noStrike" dirty="0">
                          <a:solidFill>
                            <a:srgbClr val="FFFFFF"/>
                          </a:solidFill>
                          <a:effectLst>
                            <a:outerShdw blurRad="38100" dist="38100" dir="2700000" algn="tl">
                              <a:srgbClr val="000000">
                                <a:alpha val="43137"/>
                              </a:srgbClr>
                            </a:outerShdw>
                          </a:effectLst>
                          <a:latin typeface="+mj-lt"/>
                        </a:rPr>
                        <a:t>Benefit </a:t>
                      </a:r>
                      <a:r>
                        <a:rPr lang="en-US" sz="1800" b="1" i="0" u="none" strike="noStrike" dirty="0" smtClean="0">
                          <a:solidFill>
                            <a:srgbClr val="FFFFFF"/>
                          </a:solidFill>
                          <a:effectLst>
                            <a:outerShdw blurRad="38100" dist="38100" dir="2700000" algn="tl">
                              <a:srgbClr val="000000">
                                <a:alpha val="43137"/>
                              </a:srgbClr>
                            </a:outerShdw>
                          </a:effectLst>
                          <a:latin typeface="+mj-lt"/>
                        </a:rPr>
                        <a:t>at </a:t>
                      </a:r>
                      <a:r>
                        <a:rPr lang="en-US" sz="1800" b="1" i="0" u="none" strike="noStrike" dirty="0">
                          <a:solidFill>
                            <a:srgbClr val="FFFFFF"/>
                          </a:solidFill>
                          <a:effectLst>
                            <a:outerShdw blurRad="38100" dist="38100" dir="2700000" algn="tl">
                              <a:srgbClr val="000000">
                                <a:alpha val="43137"/>
                              </a:srgbClr>
                            </a:outerShdw>
                          </a:effectLst>
                          <a:latin typeface="+mj-lt"/>
                        </a:rPr>
                        <a:t>35%</a:t>
                      </a:r>
                      <a:r>
                        <a:rPr lang="en-US" sz="1800" b="1" i="0" u="none" strike="noStrike" dirty="0">
                          <a:solidFill>
                            <a:srgbClr val="000000"/>
                          </a:solidFill>
                          <a:effectLst>
                            <a:outerShdw blurRad="38100" dist="38100" dir="2700000" algn="tl">
                              <a:srgbClr val="000000">
                                <a:alpha val="43137"/>
                              </a:srgbClr>
                            </a:outerShdw>
                          </a:effectLst>
                          <a:latin typeface="+mj-lt"/>
                        </a:rPr>
                        <a:t> </a:t>
                      </a:r>
                      <a:endParaRPr lang="en-US" sz="1800" b="1" i="0" u="none" strike="noStrike" dirty="0">
                        <a:solidFill>
                          <a:srgbClr val="FFFFFF"/>
                        </a:solidFill>
                        <a:effectLst>
                          <a:outerShdw blurRad="38100" dist="38100" dir="2700000" algn="tl">
                            <a:srgbClr val="000000">
                              <a:alpha val="43137"/>
                            </a:srgbClr>
                          </a:outerShdw>
                        </a:effectLst>
                        <a:latin typeface="+mj-lt"/>
                      </a:endParaRPr>
                    </a:p>
                  </a:txBody>
                  <a:tcPr marL="7620" marR="7620" marT="7620" marB="0" anchor="b"/>
                </a:tc>
              </a:tr>
              <a:tr h="365760">
                <a:tc>
                  <a:txBody>
                    <a:bodyPr/>
                    <a:lstStyle/>
                    <a:p>
                      <a:pPr algn="l" rtl="0" fontAlgn="b"/>
                      <a:r>
                        <a:rPr lang="en-US" sz="1500" b="0" i="0" u="none" strike="noStrike" dirty="0">
                          <a:solidFill>
                            <a:srgbClr val="000000"/>
                          </a:solidFill>
                          <a:latin typeface="+mn-lt"/>
                        </a:rPr>
                        <a:t>2013 Benefit of </a:t>
                      </a:r>
                      <a:r>
                        <a:rPr lang="en-US" sz="1500" b="0" i="0" u="none" strike="noStrike" dirty="0" smtClean="0">
                          <a:solidFill>
                            <a:srgbClr val="000000"/>
                          </a:solidFill>
                          <a:latin typeface="+mn-lt"/>
                        </a:rPr>
                        <a:t>Reversing </a:t>
                      </a:r>
                      <a:r>
                        <a:rPr lang="en-US" sz="1500" b="0" i="0" u="none" strike="noStrike" dirty="0">
                          <a:solidFill>
                            <a:srgbClr val="000000"/>
                          </a:solidFill>
                          <a:latin typeface="+mn-lt"/>
                        </a:rPr>
                        <a:t>T</a:t>
                      </a:r>
                      <a:r>
                        <a:rPr lang="en-US" sz="1500" b="0" i="0" u="none" strike="noStrike" dirty="0" smtClean="0">
                          <a:solidFill>
                            <a:srgbClr val="000000"/>
                          </a:solidFill>
                          <a:latin typeface="+mn-lt"/>
                        </a:rPr>
                        <a:t>emporary Differences</a:t>
                      </a:r>
                      <a:r>
                        <a:rPr lang="en-US" sz="1500" b="1" i="0" u="none" strike="noStrike" dirty="0" smtClean="0">
                          <a:solidFill>
                            <a:srgbClr val="000000"/>
                          </a:solidFill>
                          <a:latin typeface="+mn-lt"/>
                        </a:rPr>
                        <a:t> </a:t>
                      </a:r>
                      <a:endParaRPr lang="en-US" sz="1500" b="0" i="0" u="none" strike="noStrike" dirty="0">
                        <a:solidFill>
                          <a:srgbClr val="000000"/>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$22,000,000 </a:t>
                      </a:r>
                    </a:p>
                  </a:txBody>
                  <a:tcPr marL="7620" marR="7620" marT="7620" marB="0" anchor="b"/>
                </a:tc>
                <a:tc>
                  <a:txBody>
                    <a:bodyPr/>
                    <a:lstStyle/>
                    <a:p>
                      <a:pPr algn="r" rtl="0" fontAlgn="b"/>
                      <a:r>
                        <a:rPr lang="en-US" sz="1500" b="0" i="0" u="none" strike="noStrike" dirty="0" smtClean="0">
                          <a:solidFill>
                            <a:srgbClr val="000000"/>
                          </a:solidFill>
                          <a:latin typeface="+mn-lt"/>
                        </a:rPr>
                        <a:t>$38,500,000</a:t>
                      </a:r>
                      <a:endParaRPr lang="en-US" sz="1500" b="0" i="0" u="none" strike="noStrike" dirty="0">
                        <a:solidFill>
                          <a:srgbClr val="000000"/>
                        </a:solidFill>
                        <a:latin typeface="+mn-lt"/>
                      </a:endParaRPr>
                    </a:p>
                  </a:txBody>
                  <a:tcPr marL="7620" marR="7620" marT="7620" marB="0" anchor="b"/>
                </a:tc>
              </a:tr>
              <a:tr h="365760">
                <a:tc>
                  <a:txBody>
                    <a:bodyPr/>
                    <a:lstStyle/>
                    <a:p>
                      <a:pPr algn="l" rtl="0" fontAlgn="b"/>
                      <a:r>
                        <a:rPr lang="en-US" sz="1500" b="0" i="0" u="none" strike="noStrike" dirty="0">
                          <a:solidFill>
                            <a:srgbClr val="000000"/>
                          </a:solidFill>
                          <a:latin typeface="+mn-lt"/>
                        </a:rPr>
                        <a:t>2014 Benefit of </a:t>
                      </a:r>
                      <a:r>
                        <a:rPr lang="en-US" sz="1500" b="0" i="0" u="none" strike="noStrike" dirty="0" smtClean="0">
                          <a:solidFill>
                            <a:srgbClr val="000000"/>
                          </a:solidFill>
                          <a:latin typeface="+mn-lt"/>
                        </a:rPr>
                        <a:t>Reversing Temporary Differences</a:t>
                      </a:r>
                      <a:r>
                        <a:rPr lang="en-US" sz="1500" b="1" i="0" u="none" strike="noStrike" dirty="0" smtClean="0">
                          <a:solidFill>
                            <a:srgbClr val="000000"/>
                          </a:solidFill>
                          <a:latin typeface="+mn-lt"/>
                        </a:rPr>
                        <a:t> </a:t>
                      </a:r>
                      <a:endParaRPr lang="en-US" sz="1500" b="0" i="0" u="none" strike="noStrike" dirty="0">
                        <a:solidFill>
                          <a:srgbClr val="000000"/>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9,000,000</a:t>
                      </a:r>
                    </a:p>
                  </a:txBody>
                  <a:tcPr marL="7620" marR="7620" marT="7620" marB="0" anchor="b"/>
                </a:tc>
                <a:tc>
                  <a:txBody>
                    <a:bodyPr/>
                    <a:lstStyle/>
                    <a:p>
                      <a:pPr algn="r" rtl="0" fontAlgn="b"/>
                      <a:r>
                        <a:rPr lang="en-US" sz="1500" b="0" i="0" u="none" strike="noStrike">
                          <a:solidFill>
                            <a:srgbClr val="000000"/>
                          </a:solidFill>
                          <a:latin typeface="+mn-lt"/>
                        </a:rPr>
                        <a:t>15,750,000</a:t>
                      </a:r>
                    </a:p>
                  </a:txBody>
                  <a:tcPr marL="7620" marR="7620" marT="7620" marB="0" anchor="b"/>
                </a:tc>
              </a:tr>
              <a:tr h="365760">
                <a:tc>
                  <a:txBody>
                    <a:bodyPr/>
                    <a:lstStyle/>
                    <a:p>
                      <a:pPr algn="l" rtl="0" fontAlgn="b"/>
                      <a:r>
                        <a:rPr lang="en-US" sz="1500" b="0" i="0" u="none" strike="noStrike" dirty="0">
                          <a:solidFill>
                            <a:srgbClr val="000000"/>
                          </a:solidFill>
                          <a:latin typeface="+mn-lt"/>
                        </a:rPr>
                        <a:t>2015 Benefit of </a:t>
                      </a:r>
                      <a:r>
                        <a:rPr lang="en-US" sz="1500" b="0" i="0" u="none" strike="noStrike" dirty="0" smtClean="0">
                          <a:solidFill>
                            <a:srgbClr val="000000"/>
                          </a:solidFill>
                          <a:latin typeface="+mn-lt"/>
                        </a:rPr>
                        <a:t>Reversing Temporary Differences</a:t>
                      </a:r>
                      <a:r>
                        <a:rPr lang="en-US" sz="1500" b="1" i="0" u="none" strike="noStrike" dirty="0" smtClean="0">
                          <a:solidFill>
                            <a:srgbClr val="000000"/>
                          </a:solidFill>
                          <a:latin typeface="+mn-lt"/>
                        </a:rPr>
                        <a:t> </a:t>
                      </a:r>
                      <a:endParaRPr lang="en-US" sz="1500" b="0" i="0" u="none" strike="noStrike" dirty="0">
                        <a:solidFill>
                          <a:srgbClr val="000000"/>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17,000,000</a:t>
                      </a:r>
                    </a:p>
                  </a:txBody>
                  <a:tcPr marL="7620" marR="7620" marT="7620" marB="0" anchor="b"/>
                </a:tc>
                <a:tc>
                  <a:txBody>
                    <a:bodyPr/>
                    <a:lstStyle/>
                    <a:p>
                      <a:pPr algn="r" rtl="0" fontAlgn="b"/>
                      <a:r>
                        <a:rPr lang="en-US" sz="1500" b="0" i="0" u="none" strike="noStrike" dirty="0">
                          <a:solidFill>
                            <a:srgbClr val="000000"/>
                          </a:solidFill>
                          <a:latin typeface="+mn-lt"/>
                        </a:rPr>
                        <a:t>29,750,000</a:t>
                      </a:r>
                    </a:p>
                  </a:txBody>
                  <a:tcPr marL="7620" marR="7620" marT="7620" marB="0" anchor="b"/>
                </a:tc>
              </a:tr>
              <a:tr h="365760">
                <a:tc>
                  <a:txBody>
                    <a:bodyPr/>
                    <a:lstStyle/>
                    <a:p>
                      <a:pPr algn="l" rtl="0" fontAlgn="b"/>
                      <a:r>
                        <a:rPr lang="en-US" sz="1500" b="0" i="0" u="none" strike="noStrike" dirty="0" smtClean="0">
                          <a:solidFill>
                            <a:schemeClr val="tx1"/>
                          </a:solidFill>
                          <a:latin typeface="+mn-lt"/>
                        </a:rPr>
                        <a:t>Total Tax Savings from 11.b.i. before Reduction by </a:t>
                      </a:r>
                      <a:r>
                        <a:rPr lang="en-US" sz="1500" b="0" i="0" u="none" strike="noStrike" dirty="0">
                          <a:solidFill>
                            <a:schemeClr val="tx1"/>
                          </a:solidFill>
                          <a:latin typeface="+mn-lt"/>
                        </a:rPr>
                        <a:t>11.a.</a:t>
                      </a:r>
                      <a:r>
                        <a:rPr lang="en-US" sz="1500" b="1" i="0" u="none" strike="noStrike" dirty="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dirty="0">
                          <a:solidFill>
                            <a:srgbClr val="000000"/>
                          </a:solidFill>
                          <a:latin typeface="+mn-lt"/>
                        </a:rPr>
                        <a:t>$48,000,000 </a:t>
                      </a:r>
                    </a:p>
                  </a:txBody>
                  <a:tcPr marL="7620" marR="7620" marT="7620" marB="0" anchor="b"/>
                </a:tc>
                <a:tc>
                  <a:txBody>
                    <a:bodyPr/>
                    <a:lstStyle/>
                    <a:p>
                      <a:pPr algn="r" rtl="0" fontAlgn="b"/>
                      <a:r>
                        <a:rPr lang="en-US" sz="1500" b="0" i="0" u="none" strike="noStrike" dirty="0">
                          <a:solidFill>
                            <a:srgbClr val="000000"/>
                          </a:solidFill>
                          <a:latin typeface="+mn-lt"/>
                        </a:rPr>
                        <a:t>$84,000,000 </a:t>
                      </a:r>
                    </a:p>
                  </a:txBody>
                  <a:tcPr marL="7620" marR="7620" marT="7620" marB="0" anchor="b"/>
                </a:tc>
              </a:tr>
              <a:tr h="365760">
                <a:tc>
                  <a:txBody>
                    <a:bodyPr/>
                    <a:lstStyle/>
                    <a:p>
                      <a:pPr algn="l" rtl="0" fontAlgn="b"/>
                      <a:r>
                        <a:rPr lang="en-US" sz="1500" b="0" i="0" u="none" strike="noStrike" dirty="0">
                          <a:solidFill>
                            <a:schemeClr val="tx1"/>
                          </a:solidFill>
                          <a:latin typeface="+mn-lt"/>
                        </a:rPr>
                        <a:t>Reduced by </a:t>
                      </a:r>
                      <a:r>
                        <a:rPr lang="en-US" sz="1500" b="0" i="0" u="none" strike="noStrike" dirty="0" smtClean="0">
                          <a:solidFill>
                            <a:schemeClr val="tx1"/>
                          </a:solidFill>
                          <a:latin typeface="+mn-lt"/>
                        </a:rPr>
                        <a:t>Deferred Tax Assets Admitted under 11.a.</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dirty="0">
                          <a:solidFill>
                            <a:srgbClr val="000000"/>
                          </a:solidFill>
                          <a:latin typeface="+mn-lt"/>
                        </a:rPr>
                        <a:t>(</a:t>
                      </a:r>
                      <a:r>
                        <a:rPr lang="en-US" sz="1500" b="0" i="0" u="none" strike="noStrike" dirty="0" smtClean="0">
                          <a:solidFill>
                            <a:srgbClr val="000000"/>
                          </a:solidFill>
                          <a:latin typeface="+mn-lt"/>
                        </a:rPr>
                        <a:t>31,000,000)</a:t>
                      </a:r>
                      <a:endParaRPr lang="en-US" sz="1500" b="0" i="0" u="none" strike="noStrike" dirty="0">
                        <a:solidFill>
                          <a:srgbClr val="000000"/>
                        </a:solidFill>
                        <a:latin typeface="+mn-lt"/>
                      </a:endParaRPr>
                    </a:p>
                  </a:txBody>
                  <a:tcPr marL="7620" marR="7620" marT="7620" marB="0" anchor="b"/>
                </a:tc>
                <a:tc>
                  <a:txBody>
                    <a:bodyPr/>
                    <a:lstStyle/>
                    <a:p>
                      <a:pPr algn="r" rtl="0" fontAlgn="b"/>
                      <a:r>
                        <a:rPr lang="en-US" sz="1500" b="0" i="0" u="none" strike="noStrike" dirty="0" smtClean="0">
                          <a:solidFill>
                            <a:srgbClr val="000000"/>
                          </a:solidFill>
                          <a:latin typeface="+mn-lt"/>
                        </a:rPr>
                        <a:t>(54,250,000)</a:t>
                      </a:r>
                      <a:endParaRPr lang="en-US" sz="1500" b="0" i="0" u="none" strike="noStrike" dirty="0">
                        <a:solidFill>
                          <a:srgbClr val="000000"/>
                        </a:solidFill>
                        <a:latin typeface="+mn-lt"/>
                      </a:endParaRPr>
                    </a:p>
                  </a:txBody>
                  <a:tcPr marL="7620" marR="7620" marT="7620" marB="0" anchor="b"/>
                </a:tc>
              </a:tr>
              <a:tr h="365760">
                <a:tc>
                  <a:txBody>
                    <a:bodyPr/>
                    <a:lstStyle/>
                    <a:p>
                      <a:pPr algn="l" rtl="0" fontAlgn="b"/>
                      <a:r>
                        <a:rPr lang="en-US" sz="1500" b="0" i="0" u="none" strike="noStrike" dirty="0">
                          <a:solidFill>
                            <a:schemeClr val="tx1"/>
                          </a:solidFill>
                          <a:latin typeface="+mn-lt"/>
                        </a:rPr>
                        <a:t>Deferred </a:t>
                      </a:r>
                      <a:r>
                        <a:rPr lang="en-US" sz="1500" b="0" i="0" u="none" strike="noStrike" dirty="0" smtClean="0">
                          <a:solidFill>
                            <a:schemeClr val="tx1"/>
                          </a:solidFill>
                          <a:latin typeface="+mn-lt"/>
                        </a:rPr>
                        <a:t>Tax Assets Admitted under </a:t>
                      </a:r>
                      <a:r>
                        <a:rPr lang="en-US" sz="1500" b="0" i="0" u="none" strike="noStrike" dirty="0">
                          <a:solidFill>
                            <a:schemeClr val="tx1"/>
                          </a:solidFill>
                          <a:latin typeface="+mn-lt"/>
                        </a:rPr>
                        <a:t>11.b.i.</a:t>
                      </a:r>
                      <a:r>
                        <a:rPr lang="en-US" sz="1500" b="1" i="0" u="none" strike="noStrike" dirty="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17,000,000</a:t>
                      </a:r>
                    </a:p>
                  </a:txBody>
                  <a:tcPr marL="7620" marR="7620" marT="7620" marB="0" anchor="b"/>
                </a:tc>
                <a:tc>
                  <a:txBody>
                    <a:bodyPr/>
                    <a:lstStyle/>
                    <a:p>
                      <a:pPr algn="r" rtl="0" fontAlgn="b"/>
                      <a:r>
                        <a:rPr lang="en-US" sz="1500" b="0" i="0" u="none" strike="noStrike">
                          <a:solidFill>
                            <a:srgbClr val="000000"/>
                          </a:solidFill>
                          <a:latin typeface="+mn-lt"/>
                        </a:rPr>
                        <a:t>29,750,000</a:t>
                      </a:r>
                    </a:p>
                  </a:txBody>
                  <a:tcPr marL="7620" marR="7620" marT="7620" marB="0" anchor="b"/>
                </a:tc>
              </a:tr>
              <a:tr h="365760">
                <a:tc>
                  <a:txBody>
                    <a:bodyPr/>
                    <a:lstStyle/>
                    <a:p>
                      <a:pPr algn="l" rtl="0" fontAlgn="b"/>
                      <a:r>
                        <a:rPr lang="en-US" sz="1500" b="0" i="0" u="none" strike="noStrike" dirty="0">
                          <a:solidFill>
                            <a:schemeClr val="tx1"/>
                          </a:solidFill>
                          <a:latin typeface="+mn-lt"/>
                        </a:rPr>
                        <a:t>Original </a:t>
                      </a:r>
                      <a:r>
                        <a:rPr lang="en-US" sz="1500" b="0" i="0" u="none" strike="noStrike" dirty="0" err="1" smtClean="0">
                          <a:solidFill>
                            <a:schemeClr val="tx1"/>
                          </a:solidFill>
                          <a:latin typeface="+mn-lt"/>
                        </a:rPr>
                        <a:t>DTAs</a:t>
                      </a:r>
                      <a:r>
                        <a:rPr lang="en-US" sz="1500" b="0" i="0" u="none" strike="noStrike" dirty="0" smtClean="0">
                          <a:solidFill>
                            <a:schemeClr val="tx1"/>
                          </a:solidFill>
                          <a:latin typeface="+mn-lt"/>
                        </a:rPr>
                        <a:t> Turning </a:t>
                      </a:r>
                      <a:r>
                        <a:rPr lang="en-US" sz="1500" b="0" i="0" u="none" strike="noStrike" dirty="0">
                          <a:solidFill>
                            <a:schemeClr val="tx1"/>
                          </a:solidFill>
                          <a:latin typeface="+mn-lt"/>
                        </a:rPr>
                        <a:t>during </a:t>
                      </a:r>
                      <a:r>
                        <a:rPr lang="en-US" sz="1500" b="0" i="0" u="none" strike="noStrike" dirty="0" smtClean="0">
                          <a:solidFill>
                            <a:schemeClr val="tx1"/>
                          </a:solidFill>
                          <a:latin typeface="+mn-lt"/>
                        </a:rPr>
                        <a:t>3-year Period</a:t>
                      </a:r>
                      <a:r>
                        <a:rPr lang="en-US" sz="1500" b="1" i="0" u="none" strike="noStrike" dirty="0" smtClean="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240,000,000</a:t>
                      </a:r>
                    </a:p>
                  </a:txBody>
                  <a:tcPr marL="7620" marR="7620" marT="7620" marB="0" anchor="b"/>
                </a:tc>
                <a:tc>
                  <a:txBody>
                    <a:bodyPr/>
                    <a:lstStyle/>
                    <a:p>
                      <a:pPr algn="r" rtl="0" fontAlgn="b"/>
                      <a:r>
                        <a:rPr lang="en-US" sz="1500" b="0" i="0" u="none" strike="noStrike">
                          <a:solidFill>
                            <a:srgbClr val="000000"/>
                          </a:solidFill>
                          <a:latin typeface="+mn-lt"/>
                        </a:rPr>
                        <a:t> </a:t>
                      </a:r>
                      <a:r>
                        <a:rPr lang="en-US" sz="1500" b="1" i="0" u="none" strike="noStrike">
                          <a:solidFill>
                            <a:srgbClr val="000000"/>
                          </a:solidFill>
                          <a:latin typeface="+mn-lt"/>
                        </a:rPr>
                        <a:t> </a:t>
                      </a:r>
                      <a:endParaRPr lang="en-US" sz="1500" b="0" i="0" u="none" strike="noStrike">
                        <a:solidFill>
                          <a:srgbClr val="000000"/>
                        </a:solidFill>
                        <a:latin typeface="+mn-lt"/>
                      </a:endParaRPr>
                    </a:p>
                  </a:txBody>
                  <a:tcPr marL="7620" marR="7620" marT="7620" marB="0" anchor="b"/>
                </a:tc>
              </a:tr>
              <a:tr h="365760">
                <a:tc>
                  <a:txBody>
                    <a:bodyPr/>
                    <a:lstStyle/>
                    <a:p>
                      <a:pPr algn="l" rtl="0" fontAlgn="b"/>
                      <a:r>
                        <a:rPr lang="en-US" sz="1500" b="0" i="0" u="none" strike="noStrike" dirty="0">
                          <a:solidFill>
                            <a:schemeClr val="tx1"/>
                          </a:solidFill>
                          <a:latin typeface="+mn-lt"/>
                        </a:rPr>
                        <a:t>Times 35% </a:t>
                      </a:r>
                      <a:r>
                        <a:rPr lang="en-US" sz="1500" b="0" i="0" u="none" strike="noStrike" dirty="0" smtClean="0">
                          <a:solidFill>
                            <a:schemeClr val="tx1"/>
                          </a:solidFill>
                          <a:latin typeface="+mn-lt"/>
                        </a:rPr>
                        <a:t>Rate</a:t>
                      </a:r>
                      <a:r>
                        <a:rPr lang="en-US" sz="1500" b="1" i="0" u="none" strike="noStrike" dirty="0" smtClean="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84,000,000</a:t>
                      </a:r>
                    </a:p>
                  </a:txBody>
                  <a:tcPr marL="7620" marR="7620" marT="7620" marB="0" anchor="b"/>
                </a:tc>
                <a:tc>
                  <a:txBody>
                    <a:bodyPr/>
                    <a:lstStyle/>
                    <a:p>
                      <a:pPr algn="r" rtl="0" fontAlgn="b"/>
                      <a:r>
                        <a:rPr lang="en-US" sz="1500" b="0" i="0" u="none" strike="noStrike">
                          <a:solidFill>
                            <a:srgbClr val="000000"/>
                          </a:solidFill>
                          <a:latin typeface="+mn-lt"/>
                        </a:rPr>
                        <a:t> </a:t>
                      </a:r>
                      <a:r>
                        <a:rPr lang="en-US" sz="1500" b="1" i="0" u="none" strike="noStrike">
                          <a:solidFill>
                            <a:srgbClr val="000000"/>
                          </a:solidFill>
                          <a:latin typeface="+mn-lt"/>
                        </a:rPr>
                        <a:t> </a:t>
                      </a:r>
                      <a:endParaRPr lang="en-US" sz="1500" b="0" i="0" u="none" strike="noStrike">
                        <a:solidFill>
                          <a:srgbClr val="000000"/>
                        </a:solidFill>
                        <a:latin typeface="+mn-lt"/>
                      </a:endParaRPr>
                    </a:p>
                  </a:txBody>
                  <a:tcPr marL="7620" marR="7620" marT="7620" marB="0" anchor="b"/>
                </a:tc>
              </a:tr>
              <a:tr h="365760">
                <a:tc>
                  <a:txBody>
                    <a:bodyPr/>
                    <a:lstStyle/>
                    <a:p>
                      <a:pPr algn="l" rtl="0" fontAlgn="b"/>
                      <a:r>
                        <a:rPr lang="en-US" sz="1500" b="0" i="0" u="none" strike="noStrike" dirty="0">
                          <a:solidFill>
                            <a:schemeClr val="tx1"/>
                          </a:solidFill>
                          <a:latin typeface="+mn-lt"/>
                        </a:rPr>
                        <a:t>Times 20% </a:t>
                      </a:r>
                      <a:r>
                        <a:rPr lang="en-US" sz="1500" b="0" i="0" u="none" strike="noStrike" dirty="0" smtClean="0">
                          <a:solidFill>
                            <a:schemeClr val="tx1"/>
                          </a:solidFill>
                          <a:latin typeface="+mn-lt"/>
                        </a:rPr>
                        <a:t>Rate Actually Realized</a:t>
                      </a:r>
                      <a:r>
                        <a:rPr lang="en-US" sz="1500" b="1" i="0" u="none" strike="noStrike" dirty="0" smtClean="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a:solidFill>
                            <a:srgbClr val="000000"/>
                          </a:solidFill>
                          <a:latin typeface="+mn-lt"/>
                        </a:rPr>
                        <a:t>48,000,000</a:t>
                      </a:r>
                    </a:p>
                  </a:txBody>
                  <a:tcPr marL="7620" marR="7620" marT="7620" marB="0" anchor="b"/>
                </a:tc>
                <a:tc>
                  <a:txBody>
                    <a:bodyPr/>
                    <a:lstStyle/>
                    <a:p>
                      <a:pPr algn="r" rtl="0" fontAlgn="b"/>
                      <a:r>
                        <a:rPr lang="en-US" sz="1500" b="0" i="0" u="none" strike="noStrike">
                          <a:solidFill>
                            <a:srgbClr val="000000"/>
                          </a:solidFill>
                          <a:latin typeface="+mn-lt"/>
                        </a:rPr>
                        <a:t> </a:t>
                      </a:r>
                      <a:r>
                        <a:rPr lang="en-US" sz="1500" b="1" i="0" u="none" strike="noStrike">
                          <a:solidFill>
                            <a:srgbClr val="000000"/>
                          </a:solidFill>
                          <a:latin typeface="+mn-lt"/>
                        </a:rPr>
                        <a:t> </a:t>
                      </a:r>
                      <a:endParaRPr lang="en-US" sz="1500" b="0" i="0" u="none" strike="noStrike">
                        <a:solidFill>
                          <a:srgbClr val="000000"/>
                        </a:solidFill>
                        <a:latin typeface="+mn-lt"/>
                      </a:endParaRPr>
                    </a:p>
                  </a:txBody>
                  <a:tcPr marL="7620" marR="7620" marT="7620" marB="0" anchor="b"/>
                </a:tc>
              </a:tr>
              <a:tr h="365760">
                <a:tc>
                  <a:txBody>
                    <a:bodyPr/>
                    <a:lstStyle/>
                    <a:p>
                      <a:pPr algn="l" rtl="0" fontAlgn="b"/>
                      <a:r>
                        <a:rPr lang="en-US" sz="1500" b="0" i="0" u="none" strike="noStrike" dirty="0">
                          <a:solidFill>
                            <a:schemeClr val="tx1"/>
                          </a:solidFill>
                          <a:latin typeface="+mn-lt"/>
                        </a:rPr>
                        <a:t>Reduction in </a:t>
                      </a:r>
                      <a:r>
                        <a:rPr lang="en-US" sz="1500" b="0" i="0" u="none" strike="noStrike" dirty="0" smtClean="0">
                          <a:solidFill>
                            <a:schemeClr val="tx1"/>
                          </a:solidFill>
                          <a:latin typeface="+mn-lt"/>
                        </a:rPr>
                        <a:t>Benefit Due </a:t>
                      </a:r>
                      <a:r>
                        <a:rPr lang="en-US" sz="1500" b="0" i="0" u="none" strike="noStrike" dirty="0">
                          <a:solidFill>
                            <a:schemeClr val="tx1"/>
                          </a:solidFill>
                          <a:latin typeface="+mn-lt"/>
                        </a:rPr>
                        <a:t>to AMT </a:t>
                      </a:r>
                      <a:r>
                        <a:rPr lang="en-US" sz="1500" b="0" i="0" u="none" strike="noStrike" dirty="0" smtClean="0">
                          <a:solidFill>
                            <a:schemeClr val="tx1"/>
                          </a:solidFill>
                          <a:latin typeface="+mn-lt"/>
                        </a:rPr>
                        <a:t>Impact</a:t>
                      </a:r>
                      <a:r>
                        <a:rPr lang="en-US" sz="1500" b="1" i="0" u="none" strike="noStrike" dirty="0" smtClean="0">
                          <a:solidFill>
                            <a:schemeClr val="tx1"/>
                          </a:solidFill>
                          <a:latin typeface="+mn-lt"/>
                        </a:rPr>
                        <a:t> </a:t>
                      </a:r>
                      <a:endParaRPr lang="en-US" sz="1500" b="0" i="0" u="none" strike="noStrike" dirty="0">
                        <a:solidFill>
                          <a:schemeClr val="tx1"/>
                        </a:solidFill>
                        <a:latin typeface="+mn-lt"/>
                      </a:endParaRPr>
                    </a:p>
                  </a:txBody>
                  <a:tcPr marL="7620" marR="7620" marT="7620" marB="0" anchor="b"/>
                </a:tc>
                <a:tc>
                  <a:txBody>
                    <a:bodyPr/>
                    <a:lstStyle/>
                    <a:p>
                      <a:pPr algn="r" rtl="0" fontAlgn="b"/>
                      <a:r>
                        <a:rPr lang="en-US" sz="1500" b="0" i="0" u="none" strike="noStrike" dirty="0">
                          <a:solidFill>
                            <a:srgbClr val="000000"/>
                          </a:solidFill>
                          <a:latin typeface="+mn-lt"/>
                        </a:rPr>
                        <a:t>(</a:t>
                      </a:r>
                      <a:r>
                        <a:rPr lang="en-US" sz="1500" b="0" i="0" u="none" strike="noStrike" dirty="0" smtClean="0">
                          <a:solidFill>
                            <a:srgbClr val="000000"/>
                          </a:solidFill>
                          <a:latin typeface="+mn-lt"/>
                        </a:rPr>
                        <a:t>36,000,000)</a:t>
                      </a:r>
                      <a:endParaRPr lang="en-US" sz="1500" b="0" i="0" u="none" strike="noStrike" dirty="0">
                        <a:solidFill>
                          <a:srgbClr val="000000"/>
                        </a:solidFill>
                        <a:latin typeface="+mn-lt"/>
                      </a:endParaRPr>
                    </a:p>
                  </a:txBody>
                  <a:tcPr marL="7620" marR="7620" marT="7620" marB="0" anchor="b"/>
                </a:tc>
                <a:tc>
                  <a:txBody>
                    <a:bodyPr/>
                    <a:lstStyle/>
                    <a:p>
                      <a:pPr algn="r" rtl="0" fontAlgn="b"/>
                      <a:r>
                        <a:rPr lang="en-US" sz="1500" b="0" i="0" u="none" strike="noStrike" dirty="0">
                          <a:solidFill>
                            <a:srgbClr val="000000"/>
                          </a:solidFill>
                          <a:latin typeface="+mn-lt"/>
                        </a:rPr>
                        <a:t> </a:t>
                      </a:r>
                      <a:r>
                        <a:rPr lang="en-US" sz="1500" b="1" i="0" u="none" strike="noStrike" dirty="0">
                          <a:solidFill>
                            <a:srgbClr val="000000"/>
                          </a:solidFill>
                          <a:latin typeface="+mn-lt"/>
                        </a:rPr>
                        <a:t> </a:t>
                      </a:r>
                      <a:endParaRPr lang="en-US" sz="1500" b="0" i="0" u="none" strike="noStrike" dirty="0">
                        <a:solidFill>
                          <a:srgbClr val="000000"/>
                        </a:solidFill>
                        <a:latin typeface="+mn-lt"/>
                      </a:endParaRPr>
                    </a:p>
                  </a:txBody>
                  <a:tcPr marL="7620" marR="7620" marT="7620" marB="0" anchor="b"/>
                </a:tc>
              </a:tr>
            </a:tbl>
          </a:graphicData>
        </a:graphic>
      </p:graphicFrame>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5295900"/>
            <a:ext cx="9143999" cy="1562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5538" name="Title 3"/>
          <p:cNvSpPr>
            <a:spLocks noGrp="1"/>
          </p:cNvSpPr>
          <p:nvPr>
            <p:ph type="title"/>
          </p:nvPr>
        </p:nvSpPr>
        <p:spPr/>
        <p:txBody>
          <a:bodyPr/>
          <a:lstStyle/>
          <a:p>
            <a:r>
              <a:rPr lang="en-US" dirty="0" smtClean="0"/>
              <a:t>SSAP 101 – Tax Planning</a:t>
            </a:r>
            <a:r>
              <a:rPr lang="en-US" dirty="0" smtClean="0">
                <a:solidFill>
                  <a:schemeClr val="bg2"/>
                </a:solidFill>
              </a:rPr>
              <a:t/>
            </a:r>
            <a:br>
              <a:rPr lang="en-US" dirty="0" smtClean="0">
                <a:solidFill>
                  <a:schemeClr val="bg2"/>
                </a:solidFill>
              </a:rPr>
            </a:br>
            <a:endParaRPr lang="en-US" dirty="0" smtClean="0"/>
          </a:p>
        </p:txBody>
      </p:sp>
      <p:graphicFrame>
        <p:nvGraphicFramePr>
          <p:cNvPr id="6" name="Content Placeholder 5"/>
          <p:cNvGraphicFramePr>
            <a:graphicFrameLocks noGrp="1"/>
          </p:cNvGraphicFramePr>
          <p:nvPr>
            <p:ph sz="quarter" idx="4294967295"/>
            <p:extLst>
              <p:ext uri="{D42A27DB-BD31-4B8C-83A1-F6EECF244321}">
                <p14:modId xmlns="" xmlns:p14="http://schemas.microsoft.com/office/powerpoint/2010/main" val="10971655"/>
              </p:ext>
            </p:extLst>
          </p:nvPr>
        </p:nvGraphicFramePr>
        <p:xfrm>
          <a:off x="114300" y="1615059"/>
          <a:ext cx="8915400" cy="5090541"/>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286000"/>
                <a:gridCol w="1097280"/>
                <a:gridCol w="1143000"/>
                <a:gridCol w="1097280"/>
                <a:gridCol w="1097280"/>
                <a:gridCol w="1097280"/>
                <a:gridCol w="1097280"/>
              </a:tblGrid>
              <a:tr h="457200">
                <a:tc>
                  <a:txBody>
                    <a:bodyPr/>
                    <a:lstStyle/>
                    <a:p>
                      <a:pPr lvl="0" eaLnBrk="1" fontAlgn="b" latinLnBrk="0" hangingPunct="1">
                        <a:lnSpc>
                          <a:spcPct val="100000"/>
                        </a:lnSpc>
                        <a:spcBef>
                          <a:spcPct val="0"/>
                        </a:spcBef>
                        <a:spcAft>
                          <a:spcPct val="0"/>
                        </a:spcAft>
                        <a:tabLst/>
                      </a:pPr>
                      <a:r>
                        <a:rPr kumimoji="0" lang="en-US" sz="1000" u="none" strike="noStrike" cap="none" normalizeH="0" baseline="0" dirty="0" smtClean="0">
                          <a:ln>
                            <a:noFill/>
                          </a:ln>
                          <a:effectLst/>
                        </a:rPr>
                        <a:t> </a:t>
                      </a:r>
                      <a:endParaRPr kumimoji="0" lang="en-US" sz="10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2000" u="none" strike="noStrike" cap="none" normalizeH="0" baseline="0" dirty="0" smtClean="0">
                          <a:ln>
                            <a:noFill/>
                          </a:ln>
                          <a:effectLst>
                            <a:outerShdw blurRad="38100" dist="38100" dir="2700000" algn="tl">
                              <a:srgbClr val="000000">
                                <a:alpha val="43137"/>
                              </a:srgbClr>
                            </a:outerShdw>
                          </a:effectLst>
                          <a:latin typeface="+mn-lt"/>
                        </a:rPr>
                        <a:t>2013</a:t>
                      </a:r>
                      <a:endParaRPr kumimoji="0" lang="en-US"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mn-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2000" u="none" strike="noStrike" cap="none" normalizeH="0" baseline="0" dirty="0" smtClean="0">
                          <a:ln>
                            <a:noFill/>
                          </a:ln>
                          <a:effectLst>
                            <a:outerShdw blurRad="38100" dist="38100" dir="2700000" algn="tl">
                              <a:srgbClr val="000000">
                                <a:alpha val="43137"/>
                              </a:srgbClr>
                            </a:outerShdw>
                          </a:effectLst>
                          <a:latin typeface="+mn-lt"/>
                        </a:rPr>
                        <a:t>2014</a:t>
                      </a:r>
                      <a:endParaRPr kumimoji="0" lang="en-US"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mn-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gridSpan="2">
                  <a:txBody>
                    <a:bodyPr/>
                    <a:lstStyle/>
                    <a:p>
                      <a:pPr lvl="0" algn="ctr" eaLnBrk="1" fontAlgn="b" latinLnBrk="0" hangingPunct="1">
                        <a:lnSpc>
                          <a:spcPct val="100000"/>
                        </a:lnSpc>
                        <a:spcBef>
                          <a:spcPct val="0"/>
                        </a:spcBef>
                        <a:spcAft>
                          <a:spcPct val="0"/>
                        </a:spcAft>
                        <a:tabLst/>
                      </a:pPr>
                      <a:r>
                        <a:rPr kumimoji="0" lang="en-US" sz="2000" u="none" strike="noStrike" cap="none" normalizeH="0" baseline="0" dirty="0" smtClean="0">
                          <a:ln>
                            <a:noFill/>
                          </a:ln>
                          <a:effectLst>
                            <a:outerShdw blurRad="38100" dist="38100" dir="2700000" algn="tl">
                              <a:srgbClr val="000000">
                                <a:alpha val="43137"/>
                              </a:srgbClr>
                            </a:outerShdw>
                          </a:effectLst>
                          <a:latin typeface="+mn-lt"/>
                        </a:rPr>
                        <a:t>2015</a:t>
                      </a:r>
                      <a:endParaRPr kumimoji="0" lang="en-US"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mn-lt"/>
                      </a:endParaRPr>
                    </a:p>
                  </a:txBody>
                  <a:tcPr marL="9525" marR="9525" marT="9525" marB="0" anchor="b" horzOverflow="overflow"/>
                </a:tc>
                <a:tc hMerge="1">
                  <a:txBody>
                    <a:bodyPr/>
                    <a:lstStyle/>
                    <a:p>
                      <a:pPr lvl="0" eaLnBrk="1" fontAlgn="b" latinLnBrk="0" hangingPunct="1">
                        <a:lnSpc>
                          <a:spcPct val="100000"/>
                        </a:lnSpc>
                        <a:spcBef>
                          <a:spcPct val="0"/>
                        </a:spcBef>
                        <a:spcAft>
                          <a:spcPct val="0"/>
                        </a:spcAft>
                        <a:tabLst/>
                      </a:pPr>
                      <a:endParaRPr kumimoji="0" lang="en-US" sz="10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8100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Temporary Differences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Without Reversing</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ctr" eaLnBrk="1" fontAlgn="b" latinLnBrk="0" hangingPunct="1">
                        <a:lnSpc>
                          <a:spcPct val="100000"/>
                        </a:lnSpc>
                        <a:spcBef>
                          <a:spcPct val="0"/>
                        </a:spcBef>
                        <a:spcAft>
                          <a:spcPct val="0"/>
                        </a:spcAft>
                        <a:tabLst/>
                      </a:pPr>
                      <a:r>
                        <a:rPr kumimoji="0" lang="en-US" sz="1400" b="1" u="none" strike="noStrike" cap="none" normalizeH="0" baseline="0" dirty="0" smtClean="0">
                          <a:ln>
                            <a:noFill/>
                          </a:ln>
                          <a:effectLst/>
                        </a:rPr>
                        <a:t> With</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Projected Taxable Income</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200" u="none" strike="noStrike" cap="none" normalizeH="0" baseline="0" dirty="0" smtClean="0">
                          <a:ln>
                            <a:noFill/>
                          </a:ln>
                          <a:effectLst/>
                        </a:rPr>
                        <a:t>$</a:t>
                      </a:r>
                      <a:r>
                        <a:rPr kumimoji="0" lang="en-US" sz="1400" u="none" strike="noStrike" cap="none" normalizeH="0" baseline="0" dirty="0" smtClean="0">
                          <a:ln>
                            <a:noFill/>
                          </a:ln>
                          <a:effectLst/>
                        </a:rPr>
                        <a:t>589,215,000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$589,215,000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$164,117,647</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$164,117,167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200" u="none" strike="noStrike" cap="none" normalizeH="0" baseline="0" dirty="0" smtClean="0">
                          <a:ln>
                            <a:noFill/>
                          </a:ln>
                          <a:effectLst/>
                        </a:rPr>
                        <a:t>$</a:t>
                      </a:r>
                      <a:r>
                        <a:rPr kumimoji="0" lang="en-US" sz="1400" u="none" strike="noStrike" cap="none" normalizeH="0" baseline="0" dirty="0" smtClean="0">
                          <a:ln>
                            <a:noFill/>
                          </a:ln>
                          <a:effectLst/>
                        </a:rPr>
                        <a:t>328,235,294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200" u="none" strike="noStrike" cap="none" normalizeH="0" baseline="0" dirty="0" smtClean="0">
                          <a:ln>
                            <a:noFill/>
                          </a:ln>
                          <a:effectLst/>
                        </a:rPr>
                        <a:t>$</a:t>
                      </a:r>
                      <a:r>
                        <a:rPr kumimoji="0" lang="en-US" sz="1400" u="none" strike="noStrike" cap="none" normalizeH="0" baseline="0" dirty="0" smtClean="0">
                          <a:ln>
                            <a:noFill/>
                          </a:ln>
                          <a:effectLst/>
                        </a:rPr>
                        <a:t>328,235,294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Reversing Temp Differences</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(110,000,000)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(45,000,000)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(85,000,000)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Adjusted Taxable Income</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589,215,000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479,215,000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164,117,647</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119,117,647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328,235,294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243,235,294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Regular Tax</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206,225,250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167,725,250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57,441,176</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41,691,176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14,882,353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85,132,353</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rPr>
                        <a:t>Tax Savings If Regular Tax Applied (at 35% Rate)</a:t>
                      </a:r>
                      <a:endParaRPr kumimoji="0" lang="en-US" sz="1400" b="1" i="0" u="none" strike="noStrike" cap="none" normalizeH="0" baseline="0" dirty="0" smtClean="0">
                        <a:ln>
                          <a:noFill/>
                        </a:ln>
                        <a:solidFill>
                          <a:schemeClr val="tx1"/>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38,500,000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15,750,000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29,750,000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Taxable Income for AMT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589,215,000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479,215,000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164,117,647</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119,117,647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328,235,294</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243,235,294</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AMT/ACE Adjustment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Adjusted Taxable AMT</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589,215,000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479,215,000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164,117,647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119,117,647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328,235,294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243,235,294</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AMT at 20%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117,843,000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95,843,000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32,823,529</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23,823,529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65,647,059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48,647,059</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320040">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Greater Tax</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206,225,250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167,725,250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26,000,000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41,691,176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114,882,353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85,132,353</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rPr>
                        <a:t>Tax Savings before Tax Planning </a:t>
                      </a:r>
                      <a:endParaRPr kumimoji="0" lang="en-US" sz="1400" b="1" i="0" u="none" strike="noStrike" cap="none" normalizeH="0" baseline="0" dirty="0" smtClean="0">
                        <a:ln>
                          <a:noFill/>
                        </a:ln>
                        <a:solidFill>
                          <a:schemeClr val="tx1"/>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22,000,000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9,000,000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17,000,000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r h="438912">
                <a:tc>
                  <a:txBody>
                    <a:bodyPr/>
                    <a:lstStyle/>
                    <a:p>
                      <a:pPr lvl="0" eaLnBrk="1" fontAlgn="b" latinLnBrk="0" hangingPunct="1">
                        <a:lnSpc>
                          <a:spcPct val="100000"/>
                        </a:lnSpc>
                        <a:spcBef>
                          <a:spcPct val="0"/>
                        </a:spcBef>
                        <a:spcAft>
                          <a:spcPct val="0"/>
                        </a:spcAft>
                        <a:tabLst/>
                      </a:pPr>
                      <a:r>
                        <a:rPr kumimoji="0" lang="en-US" sz="1400" u="none" strike="noStrike" cap="none" normalizeH="0" baseline="0" dirty="0" smtClean="0">
                          <a:ln>
                            <a:noFill/>
                          </a:ln>
                          <a:solidFill>
                            <a:schemeClr val="tx1"/>
                          </a:solidFill>
                          <a:effectLst/>
                        </a:rPr>
                        <a:t>Tax Savings after Tax Planning</a:t>
                      </a:r>
                      <a:endParaRPr kumimoji="0" lang="en-US" sz="1400" b="1" i="0" u="none" strike="noStrike" cap="none" normalizeH="0" baseline="0" dirty="0" smtClean="0">
                        <a:ln>
                          <a:noFill/>
                        </a:ln>
                        <a:solidFill>
                          <a:schemeClr val="tx1"/>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$38,500,000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$15,750,000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$29,750,000</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c>
                  <a:txBody>
                    <a:bodyPr/>
                    <a:lstStyle/>
                    <a:p>
                      <a:pPr lvl="0" algn="r" eaLnBrk="1" fontAlgn="b" latinLnBrk="0" hangingPunct="1">
                        <a:lnSpc>
                          <a:spcPct val="100000"/>
                        </a:lnSpc>
                        <a:spcBef>
                          <a:spcPct val="0"/>
                        </a:spcBef>
                        <a:spcAft>
                          <a:spcPct val="0"/>
                        </a:spcAft>
                        <a:tabLst/>
                      </a:pPr>
                      <a:r>
                        <a:rPr kumimoji="0" lang="en-US" sz="1400" u="none" strike="noStrike" cap="none" normalizeH="0" baseline="0" dirty="0" smtClean="0">
                          <a:ln>
                            <a:noFill/>
                          </a:ln>
                          <a:effectLst/>
                        </a:rPr>
                        <a:t> </a:t>
                      </a:r>
                      <a:endParaRPr kumimoji="0" lang="en-US" sz="14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tc>
              </a:tr>
            </a:tbl>
          </a:graphicData>
        </a:graphic>
      </p:graphicFrame>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Balance Sheet Approach </a:t>
            </a:r>
            <a:endParaRPr lang="en-US" dirty="0"/>
          </a:p>
        </p:txBody>
      </p:sp>
      <p:graphicFrame>
        <p:nvGraphicFramePr>
          <p:cNvPr id="9" name="Table 8"/>
          <p:cNvGraphicFramePr>
            <a:graphicFrameLocks noGrp="1"/>
          </p:cNvGraphicFramePr>
          <p:nvPr>
            <p:extLst>
              <p:ext uri="{D42A27DB-BD31-4B8C-83A1-F6EECF244321}">
                <p14:modId xmlns="" xmlns:p14="http://schemas.microsoft.com/office/powerpoint/2010/main" val="3962563172"/>
              </p:ext>
            </p:extLst>
          </p:nvPr>
        </p:nvGraphicFramePr>
        <p:xfrm>
          <a:off x="533401" y="1600200"/>
          <a:ext cx="8077199" cy="2560320"/>
        </p:xfrm>
        <a:graphic>
          <a:graphicData uri="http://schemas.openxmlformats.org/drawingml/2006/table">
            <a:tbl>
              <a:tblPr firstRow="1" bandRow="1">
                <a:tableStyleId>{5C22544A-7EE6-4342-B048-85BDC9FD1C3A}</a:tableStyleId>
              </a:tblPr>
              <a:tblGrid>
                <a:gridCol w="2590800"/>
                <a:gridCol w="990600"/>
                <a:gridCol w="914400"/>
                <a:gridCol w="1371600"/>
                <a:gridCol w="2209799"/>
              </a:tblGrid>
              <a:tr h="731520">
                <a:tc>
                  <a:txBody>
                    <a:bodyPr/>
                    <a:lstStyle/>
                    <a:p>
                      <a:pPr algn="l" fontAlgn="b"/>
                      <a:endParaRPr lang="en-US" dirty="0">
                        <a:effectLst>
                          <a:outerShdw blurRad="38100" dist="38100" dir="2700000" algn="tl">
                            <a:srgbClr val="000000">
                              <a:alpha val="43137"/>
                            </a:srgbClr>
                          </a:outerShdw>
                        </a:effectLst>
                      </a:endParaRPr>
                    </a:p>
                  </a:txBody>
                  <a:tcPr marL="5398" marR="5398" marT="5398" marB="0" anchor="b"/>
                </a:tc>
                <a:tc>
                  <a:txBody>
                    <a:bodyPr/>
                    <a:lstStyle/>
                    <a:p>
                      <a:pPr algn="ctr" fontAlgn="b"/>
                      <a:r>
                        <a:rPr lang="en-US" sz="1800" u="none" strike="noStrike" dirty="0" smtClean="0">
                          <a:effectLst>
                            <a:outerShdw blurRad="38100" dist="38100" dir="2700000" algn="tl">
                              <a:srgbClr val="000000">
                                <a:alpha val="43137"/>
                              </a:srgbClr>
                            </a:outerShdw>
                          </a:effectLst>
                        </a:rPr>
                        <a:t>Book</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u="none" strike="noStrike" dirty="0" smtClean="0">
                          <a:effectLst>
                            <a:outerShdw blurRad="38100" dist="38100" dir="2700000" algn="tl">
                              <a:srgbClr val="000000">
                                <a:alpha val="43137"/>
                              </a:srgbClr>
                            </a:outerShdw>
                          </a:effectLst>
                        </a:rPr>
                        <a:t>Tax</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u="none" strike="noStrike" dirty="0" smtClean="0">
                          <a:effectLst>
                            <a:outerShdw blurRad="38100" dist="38100" dir="2700000" algn="tl">
                              <a:srgbClr val="000000">
                                <a:alpha val="43137"/>
                              </a:srgbClr>
                            </a:outerShdw>
                          </a:effectLst>
                        </a:rPr>
                        <a:t>Difference</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u="none" strike="noStrike" dirty="0" smtClean="0">
                          <a:effectLst>
                            <a:outerShdw blurRad="38100" dist="38100" dir="2700000" algn="tl">
                              <a:srgbClr val="000000">
                                <a:alpha val="43137"/>
                              </a:srgbClr>
                            </a:outerShdw>
                          </a:effectLst>
                        </a:rPr>
                        <a:t>Time</a:t>
                      </a:r>
                      <a:r>
                        <a:rPr lang="en-US" sz="1800" u="none" strike="noStrike" baseline="0" dirty="0" smtClean="0">
                          <a:effectLst>
                            <a:outerShdw blurRad="38100" dist="38100" dir="2700000" algn="tl">
                              <a:srgbClr val="000000">
                                <a:alpha val="43137"/>
                              </a:srgbClr>
                            </a:outerShdw>
                          </a:effectLst>
                        </a:rPr>
                        <a:t> Tax Rate </a:t>
                      </a:r>
                      <a:r>
                        <a:rPr lang="en-US" sz="1800" u="none" strike="noStrike" dirty="0" smtClean="0">
                          <a:effectLst>
                            <a:outerShdw blurRad="38100" dist="38100" dir="2700000" algn="tl">
                              <a:srgbClr val="000000">
                                <a:alpha val="43137"/>
                              </a:srgbClr>
                            </a:outerShdw>
                          </a:effectLst>
                        </a:rPr>
                        <a:t> 35%</a:t>
                      </a:r>
                    </a:p>
                    <a:p>
                      <a:pPr algn="ctr" fontAlgn="b"/>
                      <a:r>
                        <a:rPr lang="en-US" sz="1800" u="none" strike="noStrike" dirty="0" smtClean="0">
                          <a:effectLst>
                            <a:outerShdw blurRad="38100" dist="38100" dir="2700000" algn="tl">
                              <a:srgbClr val="000000">
                                <a:alpha val="43137"/>
                              </a:srgbClr>
                            </a:outerShdw>
                          </a:effectLst>
                        </a:rPr>
                        <a:t>DTA/(DTL)</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r>
              <a:tr h="365760">
                <a:tc>
                  <a:txBody>
                    <a:bodyPr/>
                    <a:lstStyle/>
                    <a:p>
                      <a:pPr algn="l" fontAlgn="b"/>
                      <a:r>
                        <a:rPr lang="en-US" sz="1500" u="none" strike="noStrike" dirty="0"/>
                        <a:t>Unearned Premiums</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$50,000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$40,000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$3,500</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a:t>Loss Reserves</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200,000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170,000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30,000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10,500</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smtClean="0"/>
                        <a:t>Adjusted Gross DTA</a:t>
                      </a:r>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14,000</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a:t>DTL </a:t>
                      </a:r>
                      <a:r>
                        <a:rPr lang="en-US" sz="1500" u="none" strike="noStrike" dirty="0" smtClean="0"/>
                        <a:t>(</a:t>
                      </a:r>
                      <a:r>
                        <a:rPr lang="en-US" sz="1500" u="none" strike="noStrike" dirty="0"/>
                        <a:t>Unrealized capital gain)</a:t>
                      </a:r>
                      <a:endParaRPr lang="en-US" sz="1500" b="1"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a:t>
                      </a:r>
                      <a:r>
                        <a:rPr lang="en-US" sz="1500" u="none" strike="noStrike" dirty="0" smtClean="0"/>
                        <a:t>750)</a:t>
                      </a:r>
                      <a:endParaRPr lang="en-US" sz="1500" b="0" i="0" u="none" strike="noStrike" dirty="0">
                        <a:solidFill>
                          <a:srgbClr val="000000"/>
                        </a:solidFill>
                        <a:latin typeface="+mn-lt"/>
                      </a:endParaRPr>
                    </a:p>
                  </a:txBody>
                  <a:tcPr marL="5398" marR="5398" marT="5398" marB="0" anchor="b"/>
                </a:tc>
              </a:tr>
              <a:tr h="365760">
                <a:tc gridSpan="3">
                  <a:txBody>
                    <a:bodyPr/>
                    <a:lstStyle/>
                    <a:p>
                      <a:pPr algn="l" fontAlgn="b"/>
                      <a:endParaRPr lang="en-US" sz="1500" b="0" i="0" u="none" strike="noStrike" dirty="0">
                        <a:solidFill>
                          <a:srgbClr val="000000"/>
                        </a:solidFill>
                        <a:latin typeface="+mn-lt"/>
                      </a:endParaRPr>
                    </a:p>
                  </a:txBody>
                  <a:tcPr marL="5398" marR="5398" marT="5398" marB="0" anchor="b">
                    <a:solidFill>
                      <a:schemeClr val="bg1"/>
                    </a:solidFill>
                  </a:tcPr>
                </a:tc>
                <a:tc hMerge="1">
                  <a:txBody>
                    <a:bodyPr/>
                    <a:lstStyle/>
                    <a:p>
                      <a:pPr algn="r" fontAlgn="b"/>
                      <a:endParaRPr lang="en-US" sz="1600" b="0" i="0" u="none" strike="noStrike" dirty="0">
                        <a:solidFill>
                          <a:srgbClr val="000000"/>
                        </a:solidFill>
                        <a:latin typeface="+mn-lt"/>
                      </a:endParaRPr>
                    </a:p>
                  </a:txBody>
                  <a:tcPr marL="5398" marR="5398" marT="5398" marB="0" anchor="b"/>
                </a:tc>
                <a:tc hMerge="1">
                  <a:txBody>
                    <a:bodyPr/>
                    <a:lstStyle/>
                    <a:p>
                      <a:pPr algn="r" fontAlgn="b"/>
                      <a:endParaRPr lang="en-US" sz="1600" b="0" i="0" u="none" strike="noStrike" dirty="0">
                        <a:solidFill>
                          <a:srgbClr val="000000"/>
                        </a:solidFill>
                        <a:latin typeface="+mn-lt"/>
                      </a:endParaRPr>
                    </a:p>
                  </a:txBody>
                  <a:tcPr marL="5398" marR="5398" marT="5398" marB="0" anchor="b"/>
                </a:tc>
                <a:tc>
                  <a:txBody>
                    <a:bodyPr/>
                    <a:lstStyle/>
                    <a:p>
                      <a:pPr algn="l" fontAlgn="b"/>
                      <a:r>
                        <a:rPr lang="en-US" sz="1500" u="none" strike="noStrike" dirty="0" smtClean="0"/>
                        <a:t>Totals</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r>
                        <a:rPr lang="en-US" sz="1500" u="none" strike="noStrike" dirty="0" smtClean="0"/>
                        <a:t>    $13,250</a:t>
                      </a:r>
                      <a:endParaRPr lang="en-US" sz="1500" b="0" i="0" u="none" strike="noStrike" dirty="0">
                        <a:solidFill>
                          <a:srgbClr val="000000"/>
                        </a:solidFill>
                        <a:latin typeface="+mn-lt"/>
                      </a:endParaRPr>
                    </a:p>
                  </a:txBody>
                  <a:tcPr marL="5398" marR="5398" marT="5398" marB="0" anchor="b"/>
                </a:tc>
              </a:tr>
            </a:tbl>
          </a:graphicData>
        </a:graphic>
      </p:graphicFrame>
    </p:spTree>
  </p:cSld>
  <p:clrMapOvr>
    <a:masterClrMapping/>
  </p:clrMapOvr>
  <p:transition>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Placeholder 1"/>
          <p:cNvSpPr>
            <a:spLocks noGrp="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dirty="0" smtClean="0"/>
          </a:p>
          <a:p>
            <a:pPr marL="171450" lvl="1" indent="-171450">
              <a:buFont typeface="Wingdings" pitchFamily="2" charset="2"/>
              <a:buChar char="§"/>
            </a:pPr>
            <a:r>
              <a:rPr lang="en-US" i="1" dirty="0" smtClean="0"/>
              <a:t>This presentation is part of Blackman Kallick marketing of professional services, and is not written advice directed at the specific facts and circumstances of any person and/or entity. This written advice is not intended or written to be used, and cannot be used, for the purpose of avoiding penalties that may be imposed under the Internal Revenue Code.</a:t>
            </a:r>
          </a:p>
          <a:p>
            <a:pPr marL="171450" lvl="1" indent="-171450">
              <a:buFont typeface="Wingdings" pitchFamily="2" charset="2"/>
              <a:buChar char="§"/>
            </a:pPr>
            <a:endParaRPr lang="en-US" i="1" dirty="0" smtClean="0"/>
          </a:p>
          <a:p>
            <a:pPr marL="171450" lvl="1" indent="-171450">
              <a:buFont typeface="Wingdings" pitchFamily="2" charset="2"/>
              <a:buChar char="§"/>
            </a:pPr>
            <a:r>
              <a:rPr lang="en-US" i="1" dirty="0" smtClean="0"/>
              <a:t>This presentation reflects the </a:t>
            </a:r>
            <a:r>
              <a:rPr lang="en-US" i="1" dirty="0"/>
              <a:t>NAIC’s </a:t>
            </a:r>
            <a:r>
              <a:rPr lang="en-US" dirty="0"/>
              <a:t>Statement of Statutory Accounting Principles No. </a:t>
            </a:r>
            <a:r>
              <a:rPr lang="en-US" dirty="0" smtClean="0"/>
              <a:t>101</a:t>
            </a:r>
            <a:r>
              <a:rPr lang="en-US" i="1" dirty="0" smtClean="0"/>
              <a:t> as of March 19, 2012.</a:t>
            </a:r>
          </a:p>
        </p:txBody>
      </p:sp>
      <p:sp>
        <p:nvSpPr>
          <p:cNvPr id="31747" name="Title 2"/>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Disclaimer</a:t>
            </a:r>
            <a:br>
              <a:rPr lang="en-US" dirty="0" smtClean="0"/>
            </a:br>
            <a:endParaRPr lang="en-US" dirty="0" smtClean="0"/>
          </a:p>
        </p:txBody>
      </p:sp>
    </p:spTree>
    <p:extLst>
      <p:ext uri="{BB962C8B-B14F-4D97-AF65-F5344CB8AC3E}">
        <p14:creationId xmlns="" xmlns:p14="http://schemas.microsoft.com/office/powerpoint/2010/main" val="2138975388"/>
      </p:ext>
    </p:extLst>
  </p:cSld>
  <p:clrMapOvr>
    <a:masterClrMapping/>
  </p:clrMapOvr>
  <p:transition>
    <p:pull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t>
            </a:r>
            <a:r>
              <a:rPr lang="en-US" dirty="0" smtClean="0"/>
              <a:t>– Timing of </a:t>
            </a:r>
            <a:r>
              <a:rPr lang="en-US" dirty="0"/>
              <a:t>T</a:t>
            </a:r>
            <a:r>
              <a:rPr lang="en-US" dirty="0" smtClean="0"/>
              <a:t>emporary Turns</a:t>
            </a:r>
            <a:r>
              <a:rPr lang="en-US" dirty="0" smtClean="0">
                <a:solidFill>
                  <a:srgbClr val="FF0000"/>
                </a:solidFill>
              </a:rPr>
              <a:t> </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155568441"/>
              </p:ext>
            </p:extLst>
          </p:nvPr>
        </p:nvGraphicFramePr>
        <p:xfrm>
          <a:off x="228600" y="1828800"/>
          <a:ext cx="8686800" cy="27432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828800"/>
                <a:gridCol w="1371600"/>
                <a:gridCol w="1828800"/>
                <a:gridCol w="1828800"/>
                <a:gridCol w="1828800"/>
              </a:tblGrid>
              <a:tr h="731520">
                <a:tc>
                  <a:txBody>
                    <a:bodyPr/>
                    <a:lstStyle/>
                    <a:p>
                      <a:pPr algn="l" fontAlgn="b"/>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b="1" u="none" strike="noStrike" dirty="0" smtClean="0">
                          <a:effectLst>
                            <a:outerShdw blurRad="38100" dist="38100" dir="2700000" algn="tl">
                              <a:srgbClr val="000000">
                                <a:alpha val="43137"/>
                              </a:srgbClr>
                            </a:outerShdw>
                          </a:effectLst>
                        </a:rPr>
                        <a:t>DTA/(DTL)</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b="1" u="none" strike="noStrike" dirty="0" smtClean="0">
                          <a:effectLst>
                            <a:outerShdw blurRad="38100" dist="38100" dir="2700000" algn="tl">
                              <a:srgbClr val="000000">
                                <a:alpha val="43137"/>
                              </a:srgbClr>
                            </a:outerShdw>
                          </a:effectLst>
                        </a:rPr>
                        <a:t>One</a:t>
                      </a:r>
                      <a:r>
                        <a:rPr lang="en-US" sz="1800" b="1" u="none" strike="noStrike" dirty="0" smtClean="0">
                          <a:solidFill>
                            <a:schemeClr val="bg1"/>
                          </a:solidFill>
                          <a:effectLst>
                            <a:outerShdw blurRad="38100" dist="38100" dir="2700000" algn="tl">
                              <a:srgbClr val="000000">
                                <a:alpha val="43137"/>
                              </a:srgbClr>
                            </a:outerShdw>
                          </a:effectLst>
                        </a:rPr>
                        <a:t>-Y</a:t>
                      </a:r>
                      <a:r>
                        <a:rPr lang="en-US" sz="1800" b="1" u="none" strike="noStrike" dirty="0" smtClean="0">
                          <a:effectLst>
                            <a:outerShdw blurRad="38100" dist="38100" dir="2700000" algn="tl">
                              <a:srgbClr val="000000">
                                <a:alpha val="43137"/>
                              </a:srgbClr>
                            </a:outerShdw>
                          </a:effectLst>
                        </a:rPr>
                        <a:t>ear Turning in 2013</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b="1" u="none" strike="noStrike" dirty="0" smtClean="0">
                          <a:effectLst>
                            <a:outerShdw blurRad="38100" dist="38100" dir="2700000" algn="tl">
                              <a:srgbClr val="000000">
                                <a:alpha val="43137"/>
                              </a:srgbClr>
                            </a:outerShdw>
                          </a:effectLst>
                        </a:rPr>
                        <a:t>Tw</a:t>
                      </a:r>
                      <a:r>
                        <a:rPr lang="en-US" sz="1800" b="1" u="none" strike="noStrike" dirty="0" smtClean="0">
                          <a:solidFill>
                            <a:schemeClr val="bg1"/>
                          </a:solidFill>
                          <a:effectLst>
                            <a:outerShdw blurRad="38100" dist="38100" dir="2700000" algn="tl">
                              <a:srgbClr val="000000">
                                <a:alpha val="43137"/>
                              </a:srgbClr>
                            </a:outerShdw>
                          </a:effectLst>
                        </a:rPr>
                        <a:t>o-Y</a:t>
                      </a:r>
                      <a:r>
                        <a:rPr lang="en-US" sz="1800" b="1" u="none" strike="noStrike" dirty="0" smtClean="0">
                          <a:effectLst>
                            <a:outerShdw blurRad="38100" dist="38100" dir="2700000" algn="tl">
                              <a:srgbClr val="000000">
                                <a:alpha val="43137"/>
                              </a:srgbClr>
                            </a:outerShdw>
                          </a:effectLst>
                        </a:rPr>
                        <a:t>ear Turning in 2014</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c>
                  <a:txBody>
                    <a:bodyPr/>
                    <a:lstStyle/>
                    <a:p>
                      <a:pPr algn="ctr" fontAlgn="b"/>
                      <a:r>
                        <a:rPr lang="en-US" sz="1800" b="1" u="none" strike="noStrike" dirty="0" smtClean="0">
                          <a:effectLst>
                            <a:outerShdw blurRad="38100" dist="38100" dir="2700000" algn="tl">
                              <a:srgbClr val="000000">
                                <a:alpha val="43137"/>
                              </a:srgbClr>
                            </a:outerShdw>
                          </a:effectLst>
                        </a:rPr>
                        <a:t>Three</a:t>
                      </a:r>
                      <a:r>
                        <a:rPr lang="en-US" sz="1800" b="1" u="none" strike="noStrike" dirty="0" smtClean="0">
                          <a:solidFill>
                            <a:schemeClr val="bg1"/>
                          </a:solidFill>
                          <a:effectLst>
                            <a:outerShdw blurRad="38100" dist="38100" dir="2700000" algn="tl">
                              <a:srgbClr val="000000">
                                <a:alpha val="43137"/>
                              </a:srgbClr>
                            </a:outerShdw>
                          </a:effectLst>
                        </a:rPr>
                        <a:t>-Y</a:t>
                      </a:r>
                      <a:r>
                        <a:rPr lang="en-US" sz="1800" b="1" u="none" strike="noStrike" dirty="0" smtClean="0">
                          <a:effectLst>
                            <a:outerShdw blurRad="38100" dist="38100" dir="2700000" algn="tl">
                              <a:srgbClr val="000000">
                                <a:alpha val="43137"/>
                              </a:srgbClr>
                            </a:outerShdw>
                          </a:effectLst>
                        </a:rPr>
                        <a:t>ear Turning</a:t>
                      </a:r>
                      <a:r>
                        <a:rPr lang="en-US" sz="1800" b="1" u="none" strike="noStrike" baseline="0" dirty="0" smtClean="0">
                          <a:effectLst>
                            <a:outerShdw blurRad="38100" dist="38100" dir="2700000" algn="tl">
                              <a:srgbClr val="000000">
                                <a:alpha val="43137"/>
                              </a:srgbClr>
                            </a:outerShdw>
                          </a:effectLst>
                        </a:rPr>
                        <a:t> in</a:t>
                      </a:r>
                      <a:r>
                        <a:rPr lang="en-US" sz="1800" b="1" u="none" strike="noStrike" dirty="0" smtClean="0">
                          <a:effectLst>
                            <a:outerShdw blurRad="38100" dist="38100" dir="2700000" algn="tl">
                              <a:srgbClr val="000000">
                                <a:alpha val="43137"/>
                              </a:srgbClr>
                            </a:outerShdw>
                          </a:effectLst>
                        </a:rPr>
                        <a:t> 2015</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5398" marR="5398" marT="5398" marB="0" anchor="b"/>
                </a:tc>
              </a:tr>
              <a:tr h="365760">
                <a:tc>
                  <a:txBody>
                    <a:bodyPr/>
                    <a:lstStyle/>
                    <a:p>
                      <a:pPr algn="l" fontAlgn="b"/>
                      <a:r>
                        <a:rPr lang="en-US" sz="1500" u="none" strike="noStrike" dirty="0"/>
                        <a:t>Unearned Premiums</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$3,500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$3,500</a:t>
                      </a:r>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a:t>Loss Reserves</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10,500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3,000 </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4,000 </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3,150 </a:t>
                      </a:r>
                      <a:endParaRPr lang="en-US" sz="1500" b="0" i="0" u="none" strike="noStrike" dirty="0">
                        <a:solidFill>
                          <a:srgbClr val="000000"/>
                        </a:solidFill>
                        <a:latin typeface="+mn-lt"/>
                      </a:endParaRPr>
                    </a:p>
                  </a:txBody>
                  <a:tcPr marL="5398" marR="5398" marT="5398" marB="0" anchor="b"/>
                </a:tc>
              </a:tr>
              <a:tr h="548640">
                <a:tc>
                  <a:txBody>
                    <a:bodyPr/>
                    <a:lstStyle/>
                    <a:p>
                      <a:pPr algn="l" fontAlgn="b"/>
                      <a:r>
                        <a:rPr lang="en-US" sz="1500" u="none" strike="noStrike" dirty="0"/>
                        <a:t>DTL (Unrealized capital gain)</a:t>
                      </a:r>
                      <a:endParaRPr lang="en-US" sz="1500" b="1" i="0" u="none" strike="noStrike" dirty="0">
                        <a:solidFill>
                          <a:srgbClr val="000000"/>
                        </a:solidFill>
                        <a:latin typeface="+mn-lt"/>
                      </a:endParaRPr>
                    </a:p>
                  </a:txBody>
                  <a:tcPr marL="5398" marR="5398" marT="5398" marB="0" anchor="b"/>
                </a:tc>
                <a:tc>
                  <a:txBody>
                    <a:bodyPr/>
                    <a:lstStyle/>
                    <a:p>
                      <a:pPr algn="r" fontAlgn="b"/>
                      <a:r>
                        <a:rPr lang="en-US" sz="1500" u="none" strike="noStrike" dirty="0"/>
                        <a:t>(</a:t>
                      </a:r>
                      <a:r>
                        <a:rPr lang="en-US" sz="1500" u="none" strike="noStrike" dirty="0" smtClean="0"/>
                        <a:t>750)</a:t>
                      </a:r>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smtClean="0"/>
                        <a:t>Total</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r>
                        <a:rPr lang="en-US" sz="1500" u="none" strike="noStrike" dirty="0" smtClean="0"/>
                        <a:t>    13,250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r>
                        <a:rPr lang="en-US" sz="1500" u="none" strike="noStrike" dirty="0" smtClean="0"/>
                        <a:t>    6,500 </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r>
                        <a:rPr lang="en-US" sz="1500" u="none" strike="noStrike" dirty="0" smtClean="0"/>
                        <a:t>    4,000 </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a:t> </a:t>
                      </a:r>
                      <a:r>
                        <a:rPr lang="en-US" sz="1500" u="none" strike="noStrike" dirty="0" smtClean="0"/>
                        <a:t>    3,150</a:t>
                      </a:r>
                      <a:endParaRPr lang="en-US" sz="1500" b="0" i="0" u="none" strike="noStrike" dirty="0">
                        <a:solidFill>
                          <a:srgbClr val="000000"/>
                        </a:solidFill>
                        <a:latin typeface="+mn-lt"/>
                      </a:endParaRPr>
                    </a:p>
                  </a:txBody>
                  <a:tcPr marL="5398" marR="5398" marT="5398" marB="0" anchor="b"/>
                </a:tc>
              </a:tr>
              <a:tr h="365760">
                <a:tc>
                  <a:txBody>
                    <a:bodyPr/>
                    <a:lstStyle/>
                    <a:p>
                      <a:pPr algn="l" fontAlgn="b"/>
                      <a:r>
                        <a:rPr lang="en-US" sz="1500" u="none" strike="noStrike" dirty="0" smtClean="0"/>
                        <a:t>Cumulative</a:t>
                      </a:r>
                      <a:endParaRPr lang="en-US" sz="1500" b="0" i="0" u="none" strike="noStrike" dirty="0">
                        <a:solidFill>
                          <a:srgbClr val="000000"/>
                        </a:solidFill>
                        <a:latin typeface="+mn-lt"/>
                      </a:endParaRPr>
                    </a:p>
                  </a:txBody>
                  <a:tcPr marL="5398" marR="5398" marT="5398" marB="0" anchor="b"/>
                </a:tc>
                <a:tc>
                  <a:txBody>
                    <a:bodyPr/>
                    <a:lstStyle/>
                    <a:p>
                      <a:pPr algn="r" fontAlgn="b"/>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$6,500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$10,500</a:t>
                      </a:r>
                      <a:endParaRPr lang="en-US" sz="1500" b="0" i="0" u="none" strike="noStrike" dirty="0">
                        <a:solidFill>
                          <a:srgbClr val="000000"/>
                        </a:solidFill>
                        <a:latin typeface="+mn-lt"/>
                      </a:endParaRPr>
                    </a:p>
                  </a:txBody>
                  <a:tcPr marL="5398" marR="5398" marT="5398" marB="0" anchor="b"/>
                </a:tc>
                <a:tc>
                  <a:txBody>
                    <a:bodyPr/>
                    <a:lstStyle/>
                    <a:p>
                      <a:pPr algn="r" fontAlgn="b"/>
                      <a:r>
                        <a:rPr lang="en-US" sz="1500" u="none" strike="noStrike" dirty="0" smtClean="0"/>
                        <a:t>$13,650</a:t>
                      </a:r>
                      <a:endParaRPr lang="en-US" sz="1500" b="0" i="0" u="none" strike="noStrike" dirty="0">
                        <a:solidFill>
                          <a:srgbClr val="000000"/>
                        </a:solidFill>
                        <a:latin typeface="+mn-lt"/>
                      </a:endParaRPr>
                    </a:p>
                  </a:txBody>
                  <a:tcPr marL="5398" marR="5398" marT="5398" marB="0" anchor="b"/>
                </a:tc>
              </a:tr>
            </a:tbl>
          </a:graphicData>
        </a:graphic>
      </p:graphicFrame>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Part 1 Admissibility</a:t>
            </a:r>
            <a:br>
              <a:rPr lang="en-US" dirty="0" smtClean="0"/>
            </a:br>
            <a:r>
              <a:rPr lang="en-US" sz="2000" b="0" dirty="0" smtClean="0">
                <a:solidFill>
                  <a:schemeClr val="tx1"/>
                </a:solidFill>
              </a:rPr>
              <a:t>Paragraph 11.a. </a:t>
            </a:r>
            <a:r>
              <a:rPr lang="en-US" sz="2000" b="0" dirty="0">
                <a:solidFill>
                  <a:schemeClr val="tx1"/>
                </a:solidFill>
              </a:rPr>
              <a:t>Recovery of federal taxes paid through </a:t>
            </a:r>
            <a:r>
              <a:rPr lang="en-US" sz="2000" b="0" dirty="0" smtClean="0">
                <a:solidFill>
                  <a:schemeClr val="tx1"/>
                </a:solidFill>
              </a:rPr>
              <a:t>carrybacks</a:t>
            </a:r>
            <a:endParaRPr lang="en-US" b="0" dirty="0"/>
          </a:p>
        </p:txBody>
      </p:sp>
      <p:graphicFrame>
        <p:nvGraphicFramePr>
          <p:cNvPr id="5" name="Table 4"/>
          <p:cNvGraphicFramePr>
            <a:graphicFrameLocks noGrp="1"/>
          </p:cNvGraphicFramePr>
          <p:nvPr>
            <p:extLst>
              <p:ext uri="{D42A27DB-BD31-4B8C-83A1-F6EECF244321}">
                <p14:modId xmlns="" xmlns:p14="http://schemas.microsoft.com/office/powerpoint/2010/main" val="1016440852"/>
              </p:ext>
            </p:extLst>
          </p:nvPr>
        </p:nvGraphicFramePr>
        <p:xfrm>
          <a:off x="2628901" y="2209800"/>
          <a:ext cx="3840480" cy="109728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2926080"/>
                <a:gridCol w="914400"/>
              </a:tblGrid>
              <a:tr h="365760">
                <a:tc>
                  <a:txBody>
                    <a:bodyPr/>
                    <a:lstStyle/>
                    <a:p>
                      <a:pPr algn="l" fontAlgn="b"/>
                      <a:r>
                        <a:rPr lang="en-US" sz="1500" u="none" strike="noStrike" dirty="0" smtClean="0"/>
                        <a:t>Taxes Paid in 2011</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4,000</a:t>
                      </a:r>
                      <a:endParaRPr lang="en-US" sz="1500" b="0" i="0" u="none" strike="noStrike" dirty="0">
                        <a:solidFill>
                          <a:srgbClr val="000000"/>
                        </a:solidFill>
                        <a:latin typeface="+mn-lt"/>
                      </a:endParaRPr>
                    </a:p>
                  </a:txBody>
                  <a:tcPr marL="9525" marR="9525" marT="9525" marB="0" anchor="b"/>
                </a:tc>
              </a:tr>
              <a:tr h="36576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500" u="none" strike="noStrike" dirty="0" smtClean="0"/>
                        <a:t>Taxes Paid in 2012</a:t>
                      </a:r>
                      <a:endParaRPr lang="en-US" sz="1500" b="0" i="0" u="none" strike="noStrike" dirty="0" smtClean="0">
                        <a:solidFill>
                          <a:srgbClr val="000000"/>
                        </a:solidFill>
                        <a:latin typeface="+mn-lt"/>
                      </a:endParaRPr>
                    </a:p>
                  </a:txBody>
                  <a:tcPr marL="9525" marR="9525" marT="9525" marB="0" anchor="b"/>
                </a:tc>
                <a:tc>
                  <a:txBody>
                    <a:bodyPr/>
                    <a:lstStyle/>
                    <a:p>
                      <a:pPr algn="r" fontAlgn="b"/>
                      <a:r>
                        <a:rPr lang="en-US" sz="1500" u="none" strike="noStrike" dirty="0" smtClean="0"/>
                        <a:t>2,750</a:t>
                      </a:r>
                      <a:endParaRPr lang="en-US" sz="1500" b="0" i="0" u="none" strike="noStrike" dirty="0">
                        <a:solidFill>
                          <a:srgbClr val="000000"/>
                        </a:solidFill>
                        <a:latin typeface="+mn-lt"/>
                      </a:endParaRPr>
                    </a:p>
                  </a:txBody>
                  <a:tcPr marL="9525" marR="9525" marT="9525" marB="0" anchor="b"/>
                </a:tc>
              </a:tr>
              <a:tr h="36576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500" b="0" u="none" strike="noStrike" dirty="0" smtClean="0"/>
                        <a:t>Total Taxes Paid </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b="0" u="none" strike="noStrike" dirty="0" smtClean="0"/>
                        <a:t>6,750</a:t>
                      </a:r>
                      <a:endParaRPr lang="en-US" sz="1500" b="0" i="0" u="none" strike="noStrike" dirty="0">
                        <a:solidFill>
                          <a:srgbClr val="000000"/>
                        </a:solidFill>
                        <a:latin typeface="+mn-lt"/>
                      </a:endParaRPr>
                    </a:p>
                  </a:txBody>
                  <a:tcPr marL="9525" marR="9525" marT="9525" marB="0" anchor="b"/>
                </a:tc>
              </a:tr>
            </a:tbl>
          </a:graphicData>
        </a:graphic>
      </p:graphicFrame>
      <p:graphicFrame>
        <p:nvGraphicFramePr>
          <p:cNvPr id="6" name="Table 5"/>
          <p:cNvGraphicFramePr>
            <a:graphicFrameLocks noGrp="1"/>
          </p:cNvGraphicFramePr>
          <p:nvPr>
            <p:extLst>
              <p:ext uri="{D42A27DB-BD31-4B8C-83A1-F6EECF244321}">
                <p14:modId xmlns="" xmlns:p14="http://schemas.microsoft.com/office/powerpoint/2010/main" val="1015165994"/>
              </p:ext>
            </p:extLst>
          </p:nvPr>
        </p:nvGraphicFramePr>
        <p:xfrm>
          <a:off x="2628900" y="3581400"/>
          <a:ext cx="3840480" cy="109728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2926080"/>
                <a:gridCol w="914400"/>
              </a:tblGrid>
              <a:tr h="365760">
                <a:tc>
                  <a:txBody>
                    <a:bodyPr/>
                    <a:lstStyle/>
                    <a:p>
                      <a:pPr algn="l" fontAlgn="b"/>
                      <a:r>
                        <a:rPr lang="en-US" sz="1500" u="none" strike="noStrike" dirty="0" smtClean="0"/>
                        <a:t>Adjusted Gross</a:t>
                      </a:r>
                      <a:r>
                        <a:rPr lang="en-US" sz="1500" u="none" strike="noStrike" baseline="0" dirty="0" smtClean="0"/>
                        <a:t> DTAs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14,000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smtClean="0"/>
                        <a:t>Admitted under Paragraph 11.a.</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6,750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b="0" u="none" strike="noStrike" dirty="0" smtClean="0"/>
                        <a:t>Remaining DTAs</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b="0" u="none" strike="noStrike" dirty="0" smtClean="0"/>
                        <a:t>7,250</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
            <a:r>
              <a:rPr lang="en-US" dirty="0" smtClean="0"/>
              <a:t>Example – Part 2 Admissibility</a:t>
            </a:r>
            <a:br>
              <a:rPr lang="en-US" dirty="0" smtClean="0"/>
            </a:br>
            <a:r>
              <a:rPr lang="en-US" sz="2000" b="0" dirty="0">
                <a:solidFill>
                  <a:schemeClr val="tx1"/>
                </a:solidFill>
              </a:rPr>
              <a:t>Paragraph </a:t>
            </a:r>
            <a:r>
              <a:rPr lang="en-US" sz="2000" b="0" dirty="0" smtClean="0">
                <a:solidFill>
                  <a:schemeClr val="tx1"/>
                </a:solidFill>
              </a:rPr>
              <a:t>11.b. </a:t>
            </a:r>
            <a:r>
              <a:rPr lang="en-US" sz="2000" b="0" dirty="0">
                <a:solidFill>
                  <a:schemeClr val="tx1"/>
                </a:solidFill>
              </a:rPr>
              <a:t>Tax benefit of future reversals, subject to Realization Threshold Limitation Table</a:t>
            </a:r>
          </a:p>
        </p:txBody>
      </p:sp>
      <p:graphicFrame>
        <p:nvGraphicFramePr>
          <p:cNvPr id="4" name="Table 3"/>
          <p:cNvGraphicFramePr>
            <a:graphicFrameLocks noGrp="1"/>
          </p:cNvGraphicFramePr>
          <p:nvPr>
            <p:extLst>
              <p:ext uri="{D42A27DB-BD31-4B8C-83A1-F6EECF244321}">
                <p14:modId xmlns="" xmlns:p14="http://schemas.microsoft.com/office/powerpoint/2010/main" val="3453746009"/>
              </p:ext>
            </p:extLst>
          </p:nvPr>
        </p:nvGraphicFramePr>
        <p:xfrm>
          <a:off x="1524001" y="2555558"/>
          <a:ext cx="6095999" cy="1746885"/>
        </p:xfrm>
        <a:graphic>
          <a:graphicData uri="http://schemas.openxmlformats.org/drawingml/2006/table">
            <a:tbl>
              <a:tblPr bandRow="1">
                <a:effectLst>
                  <a:outerShdw blurRad="50800" dist="38100" dir="2700000" algn="tl" rotWithShape="0">
                    <a:prstClr val="black">
                      <a:alpha val="40000"/>
                    </a:prstClr>
                  </a:outerShdw>
                </a:effectLst>
                <a:tableStyleId>{5C22544A-7EE6-4342-B048-85BDC9FD1C3A}</a:tableStyleId>
              </a:tblPr>
              <a:tblGrid>
                <a:gridCol w="4724399"/>
                <a:gridCol w="1371600"/>
              </a:tblGrid>
              <a:tr h="457200">
                <a:tc>
                  <a:txBody>
                    <a:bodyPr/>
                    <a:lstStyle/>
                    <a:p>
                      <a:pPr algn="l" fontAlgn="b"/>
                      <a:r>
                        <a:rPr lang="en-US" sz="1500" u="none" strike="noStrike" dirty="0" smtClean="0"/>
                        <a:t>Current Period Adjusted Capital and Surplus</a:t>
                      </a:r>
                      <a:br>
                        <a:rPr lang="en-US" sz="1500" u="none" strike="noStrike" dirty="0" smtClean="0"/>
                      </a:br>
                      <a:r>
                        <a:rPr lang="en-US" sz="1500" u="none" strike="noStrike" dirty="0" smtClean="0"/>
                        <a:t>(Excluding net admitted DTAs) </a:t>
                      </a:r>
                    </a:p>
                  </a:txBody>
                  <a:tcPr marL="9525" marR="9525" marT="9525" marB="0" anchor="ctr"/>
                </a:tc>
                <a:tc>
                  <a:txBody>
                    <a:bodyPr/>
                    <a:lstStyle/>
                    <a:p>
                      <a:pPr algn="r" fontAlgn="b"/>
                      <a:r>
                        <a:rPr lang="en-US" sz="1500" u="none" strike="noStrike" dirty="0" smtClean="0"/>
                        <a:t>44,500</a:t>
                      </a:r>
                      <a:endParaRPr lang="en-US" sz="1500" b="0" i="0" u="none" strike="noStrike" dirty="0">
                        <a:solidFill>
                          <a:srgbClr val="000000"/>
                        </a:solidFill>
                        <a:latin typeface="+mn-lt"/>
                      </a:endParaRPr>
                    </a:p>
                  </a:txBody>
                  <a:tcPr marL="9525" marR="9525" marT="9525" marB="0" anchor="b"/>
                </a:tc>
              </a:tr>
              <a:tr h="274320">
                <a:tc gridSpan="2">
                  <a:txBody>
                    <a:bodyPr/>
                    <a:lstStyle/>
                    <a:p>
                      <a:pPr algn="l" fontAlgn="b"/>
                      <a:endParaRPr lang="en-US" sz="1500" b="0" i="0" u="none" strike="noStrike" dirty="0">
                        <a:solidFill>
                          <a:srgbClr val="000000"/>
                        </a:solidFill>
                        <a:latin typeface="+mn-lt"/>
                      </a:endParaRPr>
                    </a:p>
                  </a:txBody>
                  <a:tcPr marL="9525" marR="9525" marT="9525" marB="0" anchor="b"/>
                </a:tc>
                <a:tc hMerge="1">
                  <a:txBody>
                    <a:bodyPr/>
                    <a:lstStyle/>
                    <a:p>
                      <a:endParaRPr lang="en-US"/>
                    </a:p>
                  </a:txBody>
                  <a:tcPr/>
                </a:tc>
              </a:tr>
              <a:tr h="365760">
                <a:tc>
                  <a:txBody>
                    <a:bodyPr/>
                    <a:lstStyle/>
                    <a:p>
                      <a:pPr algn="l" fontAlgn="b"/>
                      <a:r>
                        <a:rPr lang="en-US" sz="1500" u="none" strike="noStrike" dirty="0" smtClean="0"/>
                        <a:t>RBC Authorized Control</a:t>
                      </a:r>
                      <a:r>
                        <a:rPr lang="en-US" sz="1500" u="none" strike="noStrike" baseline="0" dirty="0" smtClean="0"/>
                        <a:t> Level</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10,787</a:t>
                      </a:r>
                      <a:endParaRPr lang="en-US" sz="1500" b="0" i="0" u="none" strike="noStrike" dirty="0">
                        <a:solidFill>
                          <a:srgbClr val="000000"/>
                        </a:solidFill>
                        <a:latin typeface="+mn-lt"/>
                      </a:endParaRPr>
                    </a:p>
                  </a:txBody>
                  <a:tcPr marL="9525" marR="9525" marT="9525" marB="0" anchor="b"/>
                </a:tc>
              </a:tr>
              <a:tr h="274320">
                <a:tc gridSpan="2">
                  <a:txBody>
                    <a:bodyPr/>
                    <a:lstStyle/>
                    <a:p>
                      <a:pPr algn="l" fontAlgn="b"/>
                      <a:endParaRPr lang="en-US" sz="1500" b="0" i="0" u="none" strike="noStrike" dirty="0">
                        <a:solidFill>
                          <a:srgbClr val="000000"/>
                        </a:solidFill>
                        <a:latin typeface="+mn-lt"/>
                      </a:endParaRPr>
                    </a:p>
                  </a:txBody>
                  <a:tcPr marL="9525" marR="9525" marT="9525" marB="0" anchor="b"/>
                </a:tc>
                <a:tc hMerge="1">
                  <a:txBody>
                    <a:bodyPr/>
                    <a:lstStyle/>
                    <a:p>
                      <a:endParaRPr lang="en-US"/>
                    </a:p>
                  </a:txBody>
                  <a:tcPr/>
                </a:tc>
              </a:tr>
              <a:tr h="365760">
                <a:tc>
                  <a:txBody>
                    <a:bodyPr/>
                    <a:lstStyle/>
                    <a:p>
                      <a:pPr algn="l" fontAlgn="b"/>
                      <a:r>
                        <a:rPr lang="en-US" sz="1500" u="none" strike="noStrike" dirty="0" smtClean="0"/>
                        <a:t>ExDTA RBC ACL %</a:t>
                      </a:r>
                    </a:p>
                  </a:txBody>
                  <a:tcPr marL="9525" marR="9525" marT="9525" marB="0" anchor="b"/>
                </a:tc>
                <a:tc>
                  <a:txBody>
                    <a:bodyPr/>
                    <a:lstStyle/>
                    <a:p>
                      <a:pPr algn="r" fontAlgn="b"/>
                      <a:r>
                        <a:rPr lang="en-US" sz="1500" u="none" strike="noStrike" dirty="0" smtClean="0"/>
                        <a:t>412.50%</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Realization Threshold Limitation Table</a:t>
            </a:r>
            <a:br>
              <a:rPr lang="en-US" dirty="0" smtClean="0"/>
            </a:br>
            <a:r>
              <a:rPr lang="en-US" sz="2000" b="0" dirty="0" smtClean="0">
                <a:solidFill>
                  <a:schemeClr val="tx1"/>
                </a:solidFill>
              </a:rPr>
              <a:t>RBC Reporting entities</a:t>
            </a:r>
            <a:endParaRPr lang="en-US" sz="2000" b="0" dirty="0">
              <a:solidFill>
                <a:schemeClr val="tx1"/>
              </a:solidFill>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2657677844"/>
              </p:ext>
            </p:extLst>
          </p:nvPr>
        </p:nvGraphicFramePr>
        <p:xfrm>
          <a:off x="762000" y="2377440"/>
          <a:ext cx="7620000" cy="18288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540000"/>
                <a:gridCol w="2540000"/>
                <a:gridCol w="2540000"/>
              </a:tblGrid>
              <a:tr h="731520">
                <a:tc>
                  <a:txBody>
                    <a:bodyPr/>
                    <a:lstStyle/>
                    <a:p>
                      <a:pPr algn="ctr"/>
                      <a:r>
                        <a:rPr lang="en-US" dirty="0" smtClean="0">
                          <a:effectLst>
                            <a:outerShdw blurRad="38100" dist="38100" dir="2700000" algn="tl">
                              <a:srgbClr val="000000">
                                <a:alpha val="43137"/>
                              </a:srgbClr>
                            </a:outerShdw>
                          </a:effectLst>
                        </a:rPr>
                        <a:t>RBC</a:t>
                      </a:r>
                      <a:endParaRPr lang="en-US" dirty="0">
                        <a:effectLst>
                          <a:outerShdw blurRad="38100" dist="38100" dir="2700000" algn="tl">
                            <a:srgbClr val="000000">
                              <a:alpha val="43137"/>
                            </a:srgbClr>
                          </a:outerShdw>
                        </a:effectLst>
                      </a:endParaRPr>
                    </a:p>
                  </a:txBody>
                  <a:tcPr anchor="b"/>
                </a:tc>
                <a:tc>
                  <a:txBody>
                    <a:bodyPr/>
                    <a:lstStyle/>
                    <a:p>
                      <a:pPr algn="ctr"/>
                      <a:r>
                        <a:rPr lang="en-US" dirty="0" smtClean="0">
                          <a:effectLst>
                            <a:outerShdw blurRad="38100" dist="38100" dir="2700000" algn="tl">
                              <a:srgbClr val="000000">
                                <a:alpha val="43137"/>
                              </a:srgbClr>
                            </a:outerShdw>
                          </a:effectLst>
                        </a:rPr>
                        <a:t>Reversal</a:t>
                      </a:r>
                      <a:r>
                        <a:rPr lang="en-US" baseline="0" dirty="0" smtClean="0">
                          <a:effectLst>
                            <a:outerShdw blurRad="38100" dist="38100" dir="2700000" algn="tl">
                              <a:srgbClr val="000000">
                                <a:alpha val="43137"/>
                              </a:srgbClr>
                            </a:outerShdw>
                          </a:effectLst>
                        </a:rPr>
                        <a:t> Period</a:t>
                      </a:r>
                      <a:endParaRPr lang="en-US" dirty="0">
                        <a:effectLst>
                          <a:outerShdw blurRad="38100" dist="38100" dir="2700000" algn="tl">
                            <a:srgbClr val="000000">
                              <a:alpha val="43137"/>
                            </a:srgbClr>
                          </a:outerShdw>
                        </a:effectLst>
                      </a:endParaRPr>
                    </a:p>
                  </a:txBody>
                  <a:tcPr anchor="b"/>
                </a:tc>
                <a:tc>
                  <a:txBody>
                    <a:bodyPr/>
                    <a:lstStyle/>
                    <a:p>
                      <a:pPr algn="ctr"/>
                      <a:r>
                        <a:rPr lang="en-US" dirty="0" smtClean="0">
                          <a:effectLst>
                            <a:outerShdw blurRad="38100" dist="38100" dir="2700000" algn="tl">
                              <a:srgbClr val="000000">
                                <a:alpha val="43137"/>
                              </a:srgbClr>
                            </a:outerShdw>
                          </a:effectLst>
                        </a:rPr>
                        <a:t>Adjusted Capital</a:t>
                      </a:r>
                      <a:r>
                        <a:rPr lang="en-US" baseline="0" dirty="0" smtClean="0">
                          <a:effectLst>
                            <a:outerShdw blurRad="38100" dist="38100" dir="2700000" algn="tl">
                              <a:srgbClr val="000000">
                                <a:alpha val="43137"/>
                              </a:srgbClr>
                            </a:outerShdw>
                          </a:effectLst>
                        </a:rPr>
                        <a:t> and Surplus Limit</a:t>
                      </a:r>
                      <a:endParaRPr lang="en-US" dirty="0">
                        <a:effectLst>
                          <a:outerShdw blurRad="38100" dist="38100" dir="2700000" algn="tl">
                            <a:srgbClr val="000000">
                              <a:alpha val="43137"/>
                            </a:srgbClr>
                          </a:outerShdw>
                        </a:effectLst>
                      </a:endParaRPr>
                    </a:p>
                  </a:txBody>
                  <a:tcPr anchor="b"/>
                </a:tc>
              </a:tr>
              <a:tr h="365760">
                <a:tc>
                  <a:txBody>
                    <a:bodyPr/>
                    <a:lstStyle/>
                    <a:p>
                      <a:pPr algn="l"/>
                      <a:r>
                        <a:rPr lang="en-US" sz="1500" dirty="0" smtClean="0"/>
                        <a:t>Greater</a:t>
                      </a:r>
                      <a:r>
                        <a:rPr lang="en-US" sz="1500" baseline="0" dirty="0" smtClean="0"/>
                        <a:t> than 300%</a:t>
                      </a:r>
                      <a:endParaRPr lang="en-US" sz="1500" dirty="0"/>
                    </a:p>
                  </a:txBody>
                  <a:tcPr/>
                </a:tc>
                <a:tc>
                  <a:txBody>
                    <a:bodyPr/>
                    <a:lstStyle/>
                    <a:p>
                      <a:pPr algn="l"/>
                      <a:r>
                        <a:rPr lang="en-US" sz="1500" dirty="0" smtClean="0"/>
                        <a:t>3 years</a:t>
                      </a:r>
                      <a:endParaRPr lang="en-US" sz="1500" dirty="0"/>
                    </a:p>
                  </a:txBody>
                  <a:tcPr/>
                </a:tc>
                <a:tc>
                  <a:txBody>
                    <a:bodyPr/>
                    <a:lstStyle/>
                    <a:p>
                      <a:pPr algn="l"/>
                      <a:r>
                        <a:rPr lang="en-US" sz="1500" dirty="0" smtClean="0"/>
                        <a:t>15%</a:t>
                      </a:r>
                      <a:endParaRPr lang="en-US" sz="1500" dirty="0"/>
                    </a:p>
                  </a:txBody>
                  <a:tcPr/>
                </a:tc>
              </a:tr>
              <a:tr h="365760">
                <a:tc>
                  <a:txBody>
                    <a:bodyPr/>
                    <a:lstStyle/>
                    <a:p>
                      <a:pPr algn="l"/>
                      <a:r>
                        <a:rPr lang="en-US" sz="1500" dirty="0" smtClean="0"/>
                        <a:t>200% - 300%</a:t>
                      </a:r>
                      <a:endParaRPr lang="en-US" sz="1500" dirty="0"/>
                    </a:p>
                  </a:txBody>
                  <a:tcPr/>
                </a:tc>
                <a:tc>
                  <a:txBody>
                    <a:bodyPr/>
                    <a:lstStyle/>
                    <a:p>
                      <a:pPr algn="l"/>
                      <a:r>
                        <a:rPr lang="en-US" sz="1500" dirty="0" smtClean="0"/>
                        <a:t>1</a:t>
                      </a:r>
                      <a:r>
                        <a:rPr lang="en-US" sz="1500" baseline="0" dirty="0" smtClean="0"/>
                        <a:t> year</a:t>
                      </a:r>
                      <a:endParaRPr lang="en-US" sz="1500" dirty="0"/>
                    </a:p>
                  </a:txBody>
                  <a:tcPr/>
                </a:tc>
                <a:tc>
                  <a:txBody>
                    <a:bodyPr/>
                    <a:lstStyle/>
                    <a:p>
                      <a:pPr algn="l"/>
                      <a:r>
                        <a:rPr lang="en-US" sz="1500" dirty="0" smtClean="0"/>
                        <a:t>10%</a:t>
                      </a:r>
                      <a:endParaRPr lang="en-US" sz="1500" dirty="0"/>
                    </a:p>
                  </a:txBody>
                  <a:tcPr/>
                </a:tc>
              </a:tr>
              <a:tr h="365760">
                <a:tc>
                  <a:txBody>
                    <a:bodyPr/>
                    <a:lstStyle/>
                    <a:p>
                      <a:pPr algn="l"/>
                      <a:r>
                        <a:rPr lang="en-US" sz="1500" dirty="0" smtClean="0"/>
                        <a:t>Less than 200%</a:t>
                      </a:r>
                      <a:endParaRPr lang="en-US" sz="1500" dirty="0"/>
                    </a:p>
                  </a:txBody>
                  <a:tcPr/>
                </a:tc>
                <a:tc>
                  <a:txBody>
                    <a:bodyPr/>
                    <a:lstStyle/>
                    <a:p>
                      <a:pPr algn="l"/>
                      <a:r>
                        <a:rPr lang="en-US" sz="1500" dirty="0" smtClean="0"/>
                        <a:t>0 years</a:t>
                      </a:r>
                      <a:endParaRPr lang="en-US" sz="1500" dirty="0"/>
                    </a:p>
                  </a:txBody>
                  <a:tcPr/>
                </a:tc>
                <a:tc>
                  <a:txBody>
                    <a:bodyPr/>
                    <a:lstStyle/>
                    <a:p>
                      <a:pPr algn="l"/>
                      <a:r>
                        <a:rPr lang="en-US" sz="1500" dirty="0" smtClean="0"/>
                        <a:t>0%</a:t>
                      </a:r>
                      <a:endParaRPr lang="en-US" sz="1500" dirty="0"/>
                    </a:p>
                  </a:txBody>
                  <a:tcPr/>
                </a:tc>
              </a:tr>
            </a:tbl>
          </a:graphicData>
        </a:graphic>
      </p:graphicFrame>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Part 2 Admissibility</a:t>
            </a:r>
            <a:br>
              <a:rPr lang="en-US" dirty="0" smtClean="0"/>
            </a:br>
            <a:r>
              <a:rPr lang="en-US" sz="2000" b="0" dirty="0" smtClean="0">
                <a:solidFill>
                  <a:schemeClr val="tx1"/>
                </a:solidFill>
              </a:rPr>
              <a:t>Paragraph 11.b.</a:t>
            </a:r>
            <a:endParaRPr lang="en-US" sz="2000" b="0" dirty="0">
              <a:solidFill>
                <a:schemeClr val="tx1"/>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73825276"/>
              </p:ext>
            </p:extLst>
          </p:nvPr>
        </p:nvGraphicFramePr>
        <p:xfrm>
          <a:off x="1524000" y="2514600"/>
          <a:ext cx="5905501" cy="1552787"/>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913501"/>
                <a:gridCol w="992000"/>
              </a:tblGrid>
              <a:tr h="457200">
                <a:tc>
                  <a:txBody>
                    <a:bodyPr/>
                    <a:lstStyle/>
                    <a:p>
                      <a:pPr algn="ctr" fontAlgn="b"/>
                      <a:r>
                        <a:rPr lang="en-US" sz="1800" b="1" u="none" strike="noStrike" dirty="0">
                          <a:effectLst>
                            <a:outerShdw blurRad="38100" dist="38100" dir="2700000" algn="tl">
                              <a:srgbClr val="000000">
                                <a:alpha val="43137"/>
                              </a:srgbClr>
                            </a:outerShdw>
                          </a:effectLst>
                        </a:rPr>
                        <a:t>The Lesser of:</a:t>
                      </a:r>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9525" marR="9525" marT="9525" marB="0" anchor="b"/>
                </a:tc>
                <a:tc>
                  <a:txBody>
                    <a:bodyPr/>
                    <a:lstStyle/>
                    <a:p>
                      <a:pPr algn="l" fontAlgn="b"/>
                      <a:endParaRPr lang="en-US" sz="1800" b="1" i="0" u="none" strike="noStrike" dirty="0">
                        <a:solidFill>
                          <a:srgbClr val="000000"/>
                        </a:solidFill>
                        <a:effectLst>
                          <a:outerShdw blurRad="38100" dist="38100" dir="2700000" algn="tl">
                            <a:srgbClr val="000000">
                              <a:alpha val="43137"/>
                            </a:srgbClr>
                          </a:outerShdw>
                        </a:effectLst>
                        <a:latin typeface="+mn-lt"/>
                      </a:endParaRPr>
                    </a:p>
                  </a:txBody>
                  <a:tcPr marL="9525" marR="9525" marT="9525" marB="0" anchor="b"/>
                </a:tc>
              </a:tr>
              <a:tr h="365760">
                <a:tc>
                  <a:txBody>
                    <a:bodyPr/>
                    <a:lstStyle/>
                    <a:p>
                      <a:pPr algn="l" fontAlgn="b"/>
                      <a:r>
                        <a:rPr lang="en-US" sz="1500" u="none" strike="noStrike" dirty="0" smtClean="0"/>
                        <a:t>Adjusted Gross DTAs Expected </a:t>
                      </a:r>
                      <a:r>
                        <a:rPr lang="en-US" sz="1500" u="none" strike="noStrike" dirty="0"/>
                        <a:t>to be </a:t>
                      </a:r>
                      <a:r>
                        <a:rPr lang="en-US" sz="1500" u="none" strike="noStrike" dirty="0" smtClean="0"/>
                        <a:t>Realized </a:t>
                      </a:r>
                      <a:r>
                        <a:rPr lang="en-US" sz="1500" u="none" strike="noStrike" dirty="0"/>
                        <a:t>in 3 </a:t>
                      </a:r>
                      <a:r>
                        <a:rPr lang="en-US" sz="1500" u="none" strike="noStrike" dirty="0" smtClean="0"/>
                        <a:t>Years</a:t>
                      </a:r>
                      <a:endParaRPr lang="en-US" sz="1500" b="1"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6,900</a:t>
                      </a:r>
                      <a:endParaRPr lang="en-US" sz="1500" b="0" i="0" u="none" strike="noStrike" dirty="0">
                        <a:solidFill>
                          <a:srgbClr val="000000"/>
                        </a:solidFill>
                        <a:latin typeface="+mn-lt"/>
                      </a:endParaRPr>
                    </a:p>
                  </a:txBody>
                  <a:tcPr marL="9525" marR="9525" marT="9525" marB="0" anchor="b"/>
                </a:tc>
              </a:tr>
              <a:tr h="365760">
                <a:tc>
                  <a:txBody>
                    <a:bodyPr/>
                    <a:lstStyle/>
                    <a:p>
                      <a:pPr algn="l" fontAlgn="b"/>
                      <a:r>
                        <a:rPr lang="en-US" sz="1500" u="none" strike="noStrike" dirty="0"/>
                        <a:t>15% of </a:t>
                      </a:r>
                      <a:r>
                        <a:rPr lang="en-US" sz="1500" u="none" strike="noStrike" dirty="0" smtClean="0"/>
                        <a:t>Statutory </a:t>
                      </a:r>
                      <a:r>
                        <a:rPr lang="en-US" sz="1500" u="none" strike="noStrike" dirty="0"/>
                        <a:t>Surplus and Capital</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6,675</a:t>
                      </a:r>
                      <a:endParaRPr lang="en-US" sz="1500" b="0" i="0" u="none" strike="noStrike" dirty="0">
                        <a:solidFill>
                          <a:srgbClr val="000000"/>
                        </a:solidFill>
                        <a:latin typeface="+mn-lt"/>
                      </a:endParaRPr>
                    </a:p>
                  </a:txBody>
                  <a:tcPr marL="9525" marR="9525" marT="9525" marB="0" anchor="b"/>
                </a:tc>
              </a:tr>
              <a:tr h="364067">
                <a:tc>
                  <a:txBody>
                    <a:bodyPr/>
                    <a:lstStyle/>
                    <a:p>
                      <a:pPr algn="l" fontAlgn="b"/>
                      <a:r>
                        <a:rPr lang="en-US" sz="1500" u="none" strike="noStrike" dirty="0" smtClean="0"/>
                        <a:t>Admitted under </a:t>
                      </a:r>
                      <a:r>
                        <a:rPr lang="en-US" sz="1500" u="none" strike="noStrike" dirty="0"/>
                        <a:t>Paragraph </a:t>
                      </a:r>
                      <a:r>
                        <a:rPr lang="en-US" sz="1500" u="none" strike="noStrike" dirty="0" smtClean="0"/>
                        <a:t>11.b.</a:t>
                      </a:r>
                      <a:endParaRPr lang="en-US" sz="1500" b="0" i="0" u="none" strike="noStrike" dirty="0">
                        <a:solidFill>
                          <a:srgbClr val="000000"/>
                        </a:solidFill>
                        <a:latin typeface="+mn-lt"/>
                      </a:endParaRPr>
                    </a:p>
                  </a:txBody>
                  <a:tcPr marL="9525" marR="9525" marT="9525" marB="0" anchor="b"/>
                </a:tc>
                <a:tc>
                  <a:txBody>
                    <a:bodyPr/>
                    <a:lstStyle/>
                    <a:p>
                      <a:pPr algn="r" fontAlgn="b"/>
                      <a:r>
                        <a:rPr lang="en-US" sz="1500" u="none" strike="noStrike" dirty="0" smtClean="0"/>
                        <a:t>6,675</a:t>
                      </a:r>
                      <a:endParaRPr lang="en-US" sz="1500" b="0" i="0" u="none" strike="noStrike" dirty="0">
                        <a:solidFill>
                          <a:srgbClr val="000000"/>
                        </a:solidFill>
                        <a:latin typeface="+mn-lt"/>
                      </a:endParaRPr>
                    </a:p>
                  </a:txBody>
                  <a:tcPr marL="9525" marR="9525" marT="9525" marB="0" anchor="b"/>
                </a:tc>
              </a:tr>
            </a:tbl>
          </a:graphicData>
        </a:graphic>
      </p:graphicFrame>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Theme1">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Presentation">
      <a:majorFont>
        <a:latin typeface="Arial"/>
        <a:ea typeface="ＭＳ Ｐゴシック"/>
        <a:cs typeface=""/>
      </a:majorFont>
      <a:minorFont>
        <a:latin typeface="Arial"/>
        <a:ea typeface="ＭＳ Ｐゴシック"/>
        <a:cs typeface=""/>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9876</TotalTime>
  <Words>3177</Words>
  <Application>Microsoft Office PowerPoint</Application>
  <PresentationFormat>On-screen Show (4:3)</PresentationFormat>
  <Paragraphs>1158</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Theme1</vt:lpstr>
      <vt:lpstr> Update on Statutory  Accounting Issues</vt:lpstr>
      <vt:lpstr>SSAP 101 On January 1, 2012, as a result of applying paragraph 11.b. requirements to use current period statutory capital and surplus rather than prior quarter statutory capital and surplus as required by previous guidance, the American Omnibus P/C Company computed the following balances related to deferred taxes:</vt:lpstr>
      <vt:lpstr>Comprehensive Example</vt:lpstr>
      <vt:lpstr>Example – Balance Sheet Approach </vt:lpstr>
      <vt:lpstr>Example – Timing of Temporary Turns </vt:lpstr>
      <vt:lpstr>Example – Part 1 Admissibility Paragraph 11.a. Recovery of federal taxes paid through carrybacks</vt:lpstr>
      <vt:lpstr>Example – Part 2 Admissibility Paragraph 11.b. Tax benefit of future reversals, subject to Realization Threshold Limitation Table</vt:lpstr>
      <vt:lpstr>Realization Threshold Limitation Table RBC Reporting entities</vt:lpstr>
      <vt:lpstr>Example – Part 2 Admissibility Paragraph 11.b.</vt:lpstr>
      <vt:lpstr>Example – Part 3 Admissibility Paragraph 11.c.</vt:lpstr>
      <vt:lpstr>Example – Admissibility</vt:lpstr>
      <vt:lpstr>Example – Admissibility</vt:lpstr>
      <vt:lpstr>Example – Admissibility</vt:lpstr>
      <vt:lpstr>Annual Statement Footnote The components of the net DTA recognized in the company’s Assets, Liabilities, Surplus, and Other Funds are as follows:</vt:lpstr>
      <vt:lpstr>Annual Statement Footnote – Continued</vt:lpstr>
      <vt:lpstr>Annual Statement Footnote – Continued</vt:lpstr>
      <vt:lpstr>Annual Statement Footnote – Continued</vt:lpstr>
      <vt:lpstr>Annual Statement Footnote – Continued </vt:lpstr>
      <vt:lpstr>Annual Statement Footnote – Continued The provisions for incurred taxes on earnings for the years ended December 31 are:</vt:lpstr>
      <vt:lpstr>Annual Statement Footnotes – Continued The tax effects of temporary differences that give rise to significant portions of the deferred tax assets and deferred tax liabilities are as follows: </vt:lpstr>
      <vt:lpstr>Annual Statement Footnotes – Continued</vt:lpstr>
      <vt:lpstr>Annual Statement Footnotes  – Continued</vt:lpstr>
      <vt:lpstr>Annual Statement Footnotes  – Continued The change in net deferred income taxes comprises the following:</vt:lpstr>
      <vt:lpstr>Annual Statement Footnotes  – Continued The provision for federal and foreign income taxes incurred is different from that which would be obtained by applying the statutory federal income tax rate to income before income taxes. The significant items causing this difference are as follows: </vt:lpstr>
      <vt:lpstr>The Rate Reconciliation Simplified</vt:lpstr>
      <vt:lpstr>Begin with the Provision</vt:lpstr>
      <vt:lpstr>The Rate Reconciliation</vt:lpstr>
      <vt:lpstr>Factoring Out of Changes in Deferred Items That Don’t Impact the Provision</vt:lpstr>
      <vt:lpstr>Tax Planning Strategies are one source of taxable income, here all the sources of taxable income: </vt:lpstr>
      <vt:lpstr>Tax Planning Strategies</vt:lpstr>
      <vt:lpstr>Tax Planning Strategies Defined</vt:lpstr>
      <vt:lpstr>P &amp; C Example Multiple Year Carryback 11.a. Deferred Tax Asset Assumption    </vt:lpstr>
      <vt:lpstr>P &amp; C Example Multiple Year Carryback 11.a. Gross Deferred Tax Assets </vt:lpstr>
      <vt:lpstr>P &amp; C Example Multiple Year Carryback 11.a. </vt:lpstr>
      <vt:lpstr>P &amp; C Example Multiple Year Carryback 11.a. </vt:lpstr>
      <vt:lpstr>P &amp; C Example Multiple Year Carryover Gross Deferred Tax Assets  </vt:lpstr>
      <vt:lpstr>P &amp; C Example Multiple Year Carryover  </vt:lpstr>
      <vt:lpstr>SSAP 101 P &amp; C Example Multiple Year Carryover and With and Without Result</vt:lpstr>
      <vt:lpstr>SSAP 101 – Tax Planning </vt:lpstr>
      <vt:lpstr>Disclaimer </vt:lpstr>
    </vt:vector>
  </TitlesOfParts>
  <Company>LargerPond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Nicki Josey</dc:creator>
  <cp:lastModifiedBy>Kate Faenza</cp:lastModifiedBy>
  <cp:revision>608</cp:revision>
  <cp:lastPrinted>2012-03-27T14:06:53Z</cp:lastPrinted>
  <dcterms:created xsi:type="dcterms:W3CDTF">2010-02-11T14:51:57Z</dcterms:created>
  <dcterms:modified xsi:type="dcterms:W3CDTF">2012-05-02T18:30:56Z</dcterms:modified>
</cp:coreProperties>
</file>